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</p:sldIdLst>
  <p:sldSz cy="5143500" cx="9144000"/>
  <p:notesSz cx="6858000" cy="9144000"/>
  <p:embeddedFontLst>
    <p:embeddedFont>
      <p:font typeface="Merriweather"/>
      <p:regular r:id="rId153"/>
      <p:bold r:id="rId154"/>
      <p:italic r:id="rId155"/>
      <p:boldItalic r:id="rId1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font" Target="fonts/Merriweather-bold.fntdata"/><Relationship Id="rId58" Type="http://schemas.openxmlformats.org/officeDocument/2006/relationships/slide" Target="slides/slide53.xml"/><Relationship Id="rId153" Type="http://schemas.openxmlformats.org/officeDocument/2006/relationships/font" Target="fonts/Merriweather-regular.fntdata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6" Type="http://schemas.openxmlformats.org/officeDocument/2006/relationships/font" Target="fonts/Merriweather-boldItalic.fntdata"/><Relationship Id="rId155" Type="http://schemas.openxmlformats.org/officeDocument/2006/relationships/font" Target="fonts/Merriweather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1e6e5e6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1e6e5e6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b167d9ff4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b167d9ff4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b167d9ff4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b167d9ff4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b167d9ff4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b167d9ff4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b167d9ff4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b167d9ff4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b167d9ff4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b167d9ff4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b167d9ff4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b167d9ff4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91d9827c2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91d9827c2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b167d9ff4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b167d9ff4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b167d9ff4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b167d9ff4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b167d9ff4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b167d9ff4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14c409e8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b14c409e8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b167d9ff4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b167d9ff4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b167d9ff4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b167d9ff4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b167d9ff4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b167d9ff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b167d9ff4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3b167d9ff4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b167d9ff4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3b167d9ff4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b167d9ff4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b167d9ff4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b167d9ff4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b167d9ff4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b167d9ff4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b167d9ff4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91d9827c2a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91d9827c2a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af6a90f1bf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af6a90f1bf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14c409e8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b14c409e8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b1ae34ff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3b1ae34ff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b1ae34ffd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3b1ae34ffd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3b1ae34ffd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3b1ae34ffd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b1ae34ffd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b1ae34ffd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b1ae34ffde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3b1ae34ffde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b1ae34ffd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b1ae34ffd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b1ae34ffde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3b1ae34ffd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b1ae34ffd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3b1ae34ffd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b1ae34ffd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b1ae34ffd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b1ae34ffde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b1ae34ffde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14c409e8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14c409e8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b1ae34ffde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b1ae34ffde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b1ae34ffd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b1ae34ffd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b1ae34ffde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b1ae34ffde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3b1ae34ffde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3b1ae34ffde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b1ae34ffde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3b1ae34ffde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91d9827c2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91d9827c2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b1ae34ffde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3b1ae34ffde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b1ae34ffde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b1ae34ffde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b1ae34ffde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3b1ae34ffde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b1ae34ffde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3b1ae34ffde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14c409e8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b14c409e8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b1ae34ffde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3b1ae34ffde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b1ae34ffde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3b1ae34ffde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3b1ae34ffde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3b1ae34ffde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391d9827c2a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391d9827c2a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391d9827c2a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391d9827c2a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391d9827c2a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391d9827c2a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3b1ae34ffde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3b1ae34ffde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b1ae34ffde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3b1ae34ffde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14c409e8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b14c409e8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14c409e8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14c409e8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14c409e8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14c409e8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b14c409e8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b14c409e8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14c409e8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b14c409e8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f6a90f1b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f6a90f1b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14c409e8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b14c409e8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14c409e8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b14c409e8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14c409e8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b14c409e8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b14c409e8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b14c409e8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b14c409e8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b14c409e8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b14c409e8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b14c409e8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b14c409e8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b14c409e8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b14c409e8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b14c409e8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14c409e8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b14c409e8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b14c409e8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b14c409e8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f6a90f1b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f6a90f1b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14c409e84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b14c409e8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b14c409e84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b14c409e84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b14c409e8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b14c409e8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b14c409e84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b14c409e8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14c409e8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b14c409e8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b14c409e8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b14c409e8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af6a90f1bf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af6a90f1bf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91d9827c2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91d9827c2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91d9827c2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91d9827c2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91d9827c2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91d9827c2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f6a90f1bf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f6a90f1bf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91d9827c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91d9827c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91d9827c2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91d9827c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91d9827c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91d9827c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91d9827c2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91d9827c2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91d9827c2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91d9827c2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1d9827c2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91d9827c2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91d9827c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91d9827c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91d9827c2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91d9827c2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91d9827c2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91d9827c2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91d9827c2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91d9827c2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f6a90f1bf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f6a90f1bf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91d9827c2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91d9827c2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1d9827c2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91d9827c2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91d9827c2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91d9827c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91d9827c2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91d9827c2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91d9827c2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91d9827c2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91d9827c2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91d9827c2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91d9827c2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91d9827c2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91d9827c2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91d9827c2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b14c409e8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b14c409e8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b14c409e8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b14c409e8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f6a90f1b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f6a90f1b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b14c409e8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b14c409e8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91d9827c2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91d9827c2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91d9827c2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91d9827c2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91d9827c2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91d9827c2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91d9827c2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91d9827c2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91d9827c2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91d9827c2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91d9827c2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91d9827c2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91d9827c2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91d9827c2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af6a90f1bf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af6a90f1bf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b14c409e84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b14c409e84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f6a90f1bf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af6a90f1bf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b14c409e84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b14c409e84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b14c409e84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b14c409e84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b14c409e84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b14c409e84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b14c409e84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b14c409e84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b14c409e84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b14c409e84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b14c409e84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b14c409e84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b14c409e84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b14c409e84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b14c409e84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b14c409e84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b14c409e84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b14c409e84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91d9827c2a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91d9827c2a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f6a90f1bf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f6a90f1bf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b14c409e84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b14c409e8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b14c409e8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b14c409e8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b14c409e84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b14c409e84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b14c409e84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b14c409e8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b14c409e84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b14c409e84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b14c409e84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b14c409e84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b14c409e84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b14c409e84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b14c409e84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b14c409e84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b14c409e84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b14c409e84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b14c409e84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b14c409e84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f6a90f1bf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f6a90f1bf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b14c409e84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b14c409e84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b14c409e84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b14c409e84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af6a90f1bf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af6a90f1bf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b167d9ff4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b167d9ff4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b167d9ff4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b167d9ff4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b14c409e84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b14c409e84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b167d9ff4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b167d9ff4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b167d9ff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b167d9ff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b167d9ff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b167d9ff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b14c409e84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b14c409e8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6.png"/><Relationship Id="rId6" Type="http://schemas.openxmlformats.org/officeDocument/2006/relationships/image" Target="../media/image10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0.png"/><Relationship Id="rId6" Type="http://schemas.openxmlformats.org/officeDocument/2006/relationships/image" Target="../media/image9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2.png"/><Relationship Id="rId6" Type="http://schemas.openxmlformats.org/officeDocument/2006/relationships/image" Target="../media/image114.png"/><Relationship Id="rId7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8.png"/><Relationship Id="rId6" Type="http://schemas.openxmlformats.org/officeDocument/2006/relationships/image" Target="../media/image122.png"/><Relationship Id="rId7" Type="http://schemas.openxmlformats.org/officeDocument/2006/relationships/image" Target="../media/image11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3.png"/><Relationship Id="rId6" Type="http://schemas.openxmlformats.org/officeDocument/2006/relationships/image" Target="../media/image12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3.png"/><Relationship Id="rId6" Type="http://schemas.openxmlformats.org/officeDocument/2006/relationships/image" Target="../media/image12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png"/><Relationship Id="rId4" Type="http://schemas.openxmlformats.org/officeDocument/2006/relationships/hyperlink" Target="https://forkbomb.ru/tasks" TargetMode="External"/><Relationship Id="rId5" Type="http://schemas.openxmlformats.org/officeDocument/2006/relationships/hyperlink" Target="https://www.youtube.com/watch?v=p0u_bsdZCiY&amp;t=1s" TargetMode="External"/><Relationship Id="rId6" Type="http://schemas.openxmlformats.org/officeDocument/2006/relationships/hyperlink" Target="https://crackmes.one/" TargetMode="External"/><Relationship Id="rId7" Type="http://schemas.openxmlformats.org/officeDocument/2006/relationships/hyperlink" Target="https://www.youtube.com/watch?v=sP_TObsgdQg&amp;list=PL50DqyBBM0b6i7ruedSLmhtxjmpqk2BfA&amp;index=18" TargetMode="External"/><Relationship Id="rId8" Type="http://schemas.openxmlformats.org/officeDocument/2006/relationships/image" Target="../media/image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8.png"/><Relationship Id="rId6" Type="http://schemas.openxmlformats.org/officeDocument/2006/relationships/image" Target="../media/image127.png"/><Relationship Id="rId7" Type="http://schemas.openxmlformats.org/officeDocument/2006/relationships/image" Target="../media/image11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8.png"/><Relationship Id="rId6" Type="http://schemas.openxmlformats.org/officeDocument/2006/relationships/image" Target="../media/image126.png"/><Relationship Id="rId7" Type="http://schemas.openxmlformats.org/officeDocument/2006/relationships/image" Target="../media/image11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8.png"/><Relationship Id="rId6" Type="http://schemas.openxmlformats.org/officeDocument/2006/relationships/image" Target="../media/image132.png"/><Relationship Id="rId7" Type="http://schemas.openxmlformats.org/officeDocument/2006/relationships/image" Target="../media/image1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8.png"/><Relationship Id="rId6" Type="http://schemas.openxmlformats.org/officeDocument/2006/relationships/image" Target="../media/image131.png"/><Relationship Id="rId7" Type="http://schemas.openxmlformats.org/officeDocument/2006/relationships/image" Target="../media/image11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8.png"/><Relationship Id="rId6" Type="http://schemas.openxmlformats.org/officeDocument/2006/relationships/image" Target="../media/image117.png"/><Relationship Id="rId7" Type="http://schemas.openxmlformats.org/officeDocument/2006/relationships/image" Target="../media/image12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8.png"/><Relationship Id="rId6" Type="http://schemas.openxmlformats.org/officeDocument/2006/relationships/image" Target="../media/image14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8.png"/><Relationship Id="rId6" Type="http://schemas.openxmlformats.org/officeDocument/2006/relationships/image" Target="../media/image139.png"/><Relationship Id="rId7" Type="http://schemas.openxmlformats.org/officeDocument/2006/relationships/image" Target="../media/image11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3.png"/><Relationship Id="rId6" Type="http://schemas.openxmlformats.org/officeDocument/2006/relationships/image" Target="../media/image13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0.png"/><Relationship Id="rId6" Type="http://schemas.openxmlformats.org/officeDocument/2006/relationships/image" Target="../media/image13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1.png"/><Relationship Id="rId6" Type="http://schemas.openxmlformats.org/officeDocument/2006/relationships/image" Target="../media/image146.png"/><Relationship Id="rId7" Type="http://schemas.openxmlformats.org/officeDocument/2006/relationships/image" Target="../media/image13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3.png"/><Relationship Id="rId6" Type="http://schemas.openxmlformats.org/officeDocument/2006/relationships/image" Target="../media/image14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7.png"/><Relationship Id="rId6" Type="http://schemas.openxmlformats.org/officeDocument/2006/relationships/image" Target="../media/image14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7.png"/><Relationship Id="rId6" Type="http://schemas.openxmlformats.org/officeDocument/2006/relationships/image" Target="../media/image117.png"/><Relationship Id="rId7" Type="http://schemas.openxmlformats.org/officeDocument/2006/relationships/image" Target="../media/image1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3.png"/><Relationship Id="rId6" Type="http://schemas.openxmlformats.org/officeDocument/2006/relationships/image" Target="../media/image14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hyperlink" Target="https://youtu.be/MXoMuymbfo8?si=8_ocXbNGKyJHTXsX" TargetMode="External"/><Relationship Id="rId8" Type="http://schemas.openxmlformats.org/officeDocument/2006/relationships/hyperlink" Target="https://youtu.be/MXoMuymbfo8?si=8_ocXbNGKyJHTXsX" TargetMode="Externa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hyperlink" Target="https://pwn.spbctf.ru/" TargetMode="External"/><Relationship Id="rId13" Type="http://schemas.openxmlformats.org/officeDocument/2006/relationships/hyperlink" Target="https://youtu.be/k9wK2FThEsk?si=xvv0zXTuo1xprMhY" TargetMode="External"/><Relationship Id="rId12" Type="http://schemas.openxmlformats.org/officeDocument/2006/relationships/hyperlink" Target="https://youtu.be/Wh22_O8jXVQ?si=CvLNNys3h9wu46V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png"/><Relationship Id="rId4" Type="http://schemas.openxmlformats.org/officeDocument/2006/relationships/hyperlink" Target="https://pwn.college/" TargetMode="External"/><Relationship Id="rId9" Type="http://schemas.openxmlformats.org/officeDocument/2006/relationships/hyperlink" Target="https://www.youtube.com/watch?v=pNvpCpW6Y_U&amp;list=PLLguubeCGWoY12PWrD-oV3nZg3sjJNKxm" TargetMode="External"/><Relationship Id="rId14" Type="http://schemas.openxmlformats.org/officeDocument/2006/relationships/hyperlink" Target="https://youtu.be/MXoMuymbfo8?si=QD_CZN3V6HZljEZM" TargetMode="External"/><Relationship Id="rId5" Type="http://schemas.openxmlformats.org/officeDocument/2006/relationships/hyperlink" Target="https://pwnable.kr/" TargetMode="External"/><Relationship Id="rId6" Type="http://schemas.openxmlformats.org/officeDocument/2006/relationships/hyperlink" Target="https://pwnable.tw/" TargetMode="External"/><Relationship Id="rId7" Type="http://schemas.openxmlformats.org/officeDocument/2006/relationships/hyperlink" Target="https://www.youtube.com/watch?v=ynzI1bE-5lA&amp;list=PL50DqyBBM0b6i7ruedSLmhtxjmpqk2BfA&amp;index=23" TargetMode="External"/><Relationship Id="rId8" Type="http://schemas.openxmlformats.org/officeDocument/2006/relationships/hyperlink" Target="https://www.youtube.com/watch?v=pNvpCpW6Y_U&amp;list=PLLguubeCGWoY12PWrD-oV3nZg3sjJNKxm" TargetMode="Externa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png"/><Relationship Id="rId4" Type="http://schemas.openxmlformats.org/officeDocument/2006/relationships/hyperlink" Target="https://2025.ugractf.ru/ru/" TargetMode="External"/><Relationship Id="rId5" Type="http://schemas.openxmlformats.org/officeDocument/2006/relationships/hyperlink" Target="https://picoctf.org/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ctftime.org/" TargetMode="External"/><Relationship Id="rId8" Type="http://schemas.openxmlformats.org/officeDocument/2006/relationships/image" Target="../media/image14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chq.github.io/CyberChef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7" Type="http://schemas.openxmlformats.org/officeDocument/2006/relationships/hyperlink" Target="https://github.com/danielmiessler/SecLis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rackstation.net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hyperlink" Target="https://www.youtube.com/watch?v=374Thgbo7s4&amp;list=PL50DqyBBM0b6i7ruedSLmhtxjmpqk2BfA&amp;index=13" TargetMode="External"/><Relationship Id="rId5" Type="http://schemas.openxmlformats.org/officeDocument/2006/relationships/hyperlink" Target="https://cryptohack.org/" TargetMode="External"/><Relationship Id="rId6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5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68.png"/><Relationship Id="rId6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64.png"/><Relationship Id="rId5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61.png"/><Relationship Id="rId5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65.png"/><Relationship Id="rId5" Type="http://schemas.openxmlformats.org/officeDocument/2006/relationships/image" Target="../media/image57.png"/><Relationship Id="rId6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65.png"/><Relationship Id="rId5" Type="http://schemas.openxmlformats.org/officeDocument/2006/relationships/image" Target="../media/image57.png"/><Relationship Id="rId6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hyperlink" Target="https://portswigger.net/web-security" TargetMode="External"/><Relationship Id="rId5" Type="http://schemas.openxmlformats.org/officeDocument/2006/relationships/hyperlink" Target="https://github.com/FrakenboK" TargetMode="External"/><Relationship Id="rId6" Type="http://schemas.openxmlformats.org/officeDocument/2006/relationships/hyperlink" Target="https://www.hackthebox.com" TargetMode="External"/><Relationship Id="rId7" Type="http://schemas.openxmlformats.org/officeDocument/2006/relationships/hyperlink" Target="https://tryhackme.com/" TargetMode="External"/><Relationship Id="rId8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4.png"/><Relationship Id="rId6" Type="http://schemas.openxmlformats.org/officeDocument/2006/relationships/image" Target="../media/image8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6.png"/><Relationship Id="rId6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Relationship Id="rId4" Type="http://schemas.openxmlformats.org/officeDocument/2006/relationships/hyperlink" Target="https://www.youtube.com/watch?v=sOKljYVLD2Q&amp;list=PLtPJ9lKvJ4ojPWFLuUz6g8c73Ta45bUN8" TargetMode="External"/><Relationship Id="rId5" Type="http://schemas.openxmlformats.org/officeDocument/2006/relationships/hyperlink" Target="https://www.youtube.com/watch?v=7lNTMNITcSA&amp;list=PLLguubeCGWob2hoT3cF5HG2qzoP55Q8ue&amp;index=9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mireactf.ru/posts/forensics_start/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7.png"/><Relationship Id="rId6" Type="http://schemas.openxmlformats.org/officeDocument/2006/relationships/image" Target="../media/image9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3.png"/><Relationship Id="rId6" Type="http://schemas.openxmlformats.org/officeDocument/2006/relationships/image" Target="../media/image9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0000" y="-21708"/>
            <a:ext cx="669325" cy="66930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890600"/>
            <a:ext cx="85206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Capture The Flag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" name="Google Shape;5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292118" y="3515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38992">
            <a:off x="1465918" y="5358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128593" y="16688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0664">
            <a:off x="644205" y="8419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4344">
            <a:off x="961218" y="9584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7646">
            <a:off x="1291543" y="11449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264855" y="25100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644193" y="14918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23208">
            <a:off x="2006168" y="13758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3234">
            <a:off x="828243" y="30831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3423">
            <a:off x="24043" y="30328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0668">
            <a:off x="2076468" y="1846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82436">
            <a:off x="2212718" y="8402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1351218" y="35502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139568" y="38289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2341">
            <a:off x="750868" y="38493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373143" y="44422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7322">
            <a:off x="-181407" y="76017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1141543" y="44854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9231">
            <a:off x="1663043" y="40178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3460">
            <a:off x="2076468" y="46696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4804">
            <a:off x="1792768" y="30740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89">
            <a:off x="2663330" y="29855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329">
            <a:off x="2293493" y="345584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99893">
            <a:off x="2340343" y="40805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9611">
            <a:off x="2917468" y="36201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8136">
            <a:off x="2852943" y="44422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90977">
            <a:off x="3513093" y="471737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3568543" y="40128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793">
            <a:off x="3600530" y="33453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4160868" y="44854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0762">
            <a:off x="4105055" y="36201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3791">
            <a:off x="4305368" y="2905009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1986">
            <a:off x="4707968" y="4012885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4924593" y="47173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2687">
            <a:off x="2698368" y="13879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4851493" y="33453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98932">
            <a:off x="5236368" y="29567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5325680" y="36201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5471918" y="44854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9231">
            <a:off x="5793318" y="40178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3460">
            <a:off x="6197168" y="4666959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4804">
            <a:off x="5986731" y="2848609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89">
            <a:off x="6898668" y="29827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329">
            <a:off x="6629581" y="3499759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99893">
            <a:off x="6461043" y="40778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9611">
            <a:off x="7376618" y="348177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8136">
            <a:off x="6891631" y="4534759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90977">
            <a:off x="7476443" y="4691735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793">
            <a:off x="7738068" y="30470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110543" y="44395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0762">
            <a:off x="8228243" y="35502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3791">
            <a:off x="8446943" y="31045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1986">
            <a:off x="8728818" y="40692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707643" y="46917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972193" y="33426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7827">
            <a:off x="2744893" y="6494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9231">
            <a:off x="3291393" y="10967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4804">
            <a:off x="3280281" y="1282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89">
            <a:off x="4160868" y="1736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329">
            <a:off x="3696193" y="649434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99893">
            <a:off x="4160868" y="14762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9611">
            <a:off x="4471968" y="7628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88443">
            <a:off x="1122468" y="176274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74509">
            <a:off x="1351218" y="2659335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1701">
            <a:off x="1565468" y="20928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90157">
            <a:off x="779318" y="221554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89">
            <a:off x="5028218" y="2065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99893">
            <a:off x="4779618" y="14108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9611">
            <a:off x="5234193" y="8054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8136">
            <a:off x="5422618" y="15960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5938580" y="12336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793">
            <a:off x="5739143" y="2702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0762">
            <a:off x="6282493" y="7381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95340">
            <a:off x="6197180" y="838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23208">
            <a:off x="7318530" y="25184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0668">
            <a:off x="7188130" y="12269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82436">
            <a:off x="7394981" y="17951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037493" y="25105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8007818" y="187134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007818" y="11424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793">
            <a:off x="7943268" y="3928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168" y="1498810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0762">
            <a:off x="8416618" y="8355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33237">
            <a:off x="8581018" y="21243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6819618" y="1539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0664">
            <a:off x="7157880" y="652035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4344">
            <a:off x="7421893" y="54609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0762">
            <a:off x="6610280" y="11449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329">
            <a:off x="6352881" y="1596034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6459">
            <a:off x="3502481" y="1640796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3451968" y="2805160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/>
          <p:nvPr>
            <p:ph type="ctrTitle"/>
          </p:nvPr>
        </p:nvSpPr>
        <p:spPr>
          <a:xfrm>
            <a:off x="6925100" y="3952338"/>
            <a:ext cx="18540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erriweather"/>
                <a:ea typeface="Merriweather"/>
                <a:cs typeface="Merriweather"/>
                <a:sym typeface="Merriweather"/>
              </a:rPr>
              <a:t>Кобяк Михаил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9" name="Google Shape;149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5">
            <a:off x="8919768" y="26360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5404">
            <a:off x="-167832" y="47146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3791">
            <a:off x="5891031" y="34357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 txBox="1"/>
          <p:nvPr>
            <p:ph type="ctrTitle"/>
          </p:nvPr>
        </p:nvSpPr>
        <p:spPr>
          <a:xfrm>
            <a:off x="6925088" y="4150250"/>
            <a:ext cx="18540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latin typeface="Merriweather"/>
                <a:ea typeface="Merriweather"/>
                <a:cs typeface="Merriweather"/>
                <a:sym typeface="Merriweather"/>
              </a:rPr>
              <a:t>РТУ МИРЭА</a:t>
            </a:r>
            <a:endParaRPr b="1"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3" name="Google Shape;153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238">
            <a:off x="8919768" y="898360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238">
            <a:off x="8115943" y="-87190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53292">
            <a:off x="4604793" y="-161915"/>
            <a:ext cx="349693" cy="34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ctrTitle"/>
          </p:nvPr>
        </p:nvSpPr>
        <p:spPr>
          <a:xfrm>
            <a:off x="610425" y="49247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Платформа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3" name="Google Shape;253;p2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400" y="1399075"/>
            <a:ext cx="3124800" cy="31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975" y="2165450"/>
            <a:ext cx="26193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2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Hello world 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55" name="Google Shape;1055;p11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600" y="1203150"/>
            <a:ext cx="276225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913" y="2660475"/>
            <a:ext cx="6856174" cy="12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13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Hello world, но на ассемблере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64" name="Google Shape;1064;p11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450" y="1215116"/>
            <a:ext cx="6007101" cy="27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4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Hello world, но на ассемблере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72" name="Google Shape;1072;p11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88" y="1662274"/>
            <a:ext cx="7937275" cy="18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15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IDA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80" name="Google Shape;1080;p11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15" title="image-Photoroom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502" y="1254613"/>
            <a:ext cx="4683126" cy="26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1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93" y="17651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>
            <p:ph type="ctrTitle"/>
          </p:nvPr>
        </p:nvSpPr>
        <p:spPr>
          <a:xfrm>
            <a:off x="1015225" y="171155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Декомпилятор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85" name="Google Shape;1085;p11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93" y="21684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>
            <p:ph type="ctrTitle"/>
          </p:nvPr>
        </p:nvSpPr>
        <p:spPr>
          <a:xfrm>
            <a:off x="1015225" y="21148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Дизассемблер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87" name="Google Shape;1087;p11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93" y="26253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15"/>
          <p:cNvSpPr txBox="1"/>
          <p:nvPr>
            <p:ph type="ctrTitle"/>
          </p:nvPr>
        </p:nvSpPr>
        <p:spPr>
          <a:xfrm>
            <a:off x="996500" y="25181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Отладчик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89" name="Google Shape;1089;p11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93" y="30822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5"/>
          <p:cNvSpPr txBox="1"/>
          <p:nvPr>
            <p:ph type="ctrTitle"/>
          </p:nvPr>
        </p:nvSpPr>
        <p:spPr>
          <a:xfrm>
            <a:off x="996500" y="29750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Скриптовый движок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6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Дизассемблер</a:t>
            </a: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 IDA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96" name="Google Shape;1096;p11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825" y="1179550"/>
            <a:ext cx="6265701" cy="34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7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Почему main - точка входа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04" name="Google Shape;1104;p11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325" y="1173475"/>
            <a:ext cx="4953349" cy="22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4788" y="3654900"/>
            <a:ext cx="58197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8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3" name="Google Shape;1113;p11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275" y="1136825"/>
            <a:ext cx="5199449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19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Запускаем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21" name="Google Shape;1121;p11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213" y="2085975"/>
            <a:ext cx="787717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0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Декомпилируем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29" name="Google Shape;1129;p12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0275" y="1371600"/>
            <a:ext cx="45434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2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latin typeface="Merriweather"/>
                <a:ea typeface="Merriweather"/>
                <a:cs typeface="Merriweather"/>
                <a:sym typeface="Merriweather"/>
              </a:rPr>
              <a:t>Первый вариант решить задание</a:t>
            </a:r>
            <a:endParaRPr b="1" sz="3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37" name="Google Shape;1137;p12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8713" y="1399600"/>
            <a:ext cx="31242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575" y="2419775"/>
            <a:ext cx="64484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539513"/>
            <a:ext cx="8839201" cy="51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>
            <p:ph type="ctrTitle"/>
          </p:nvPr>
        </p:nvSpPr>
        <p:spPr>
          <a:xfrm>
            <a:off x="385800" y="2118450"/>
            <a:ext cx="83724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CRYPTO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2" name="Google Shape;262;p2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6726">
            <a:off x="4440132" y="3295690"/>
            <a:ext cx="1339875" cy="13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367735">
            <a:off x="3362135" y="3281156"/>
            <a:ext cx="1285449" cy="133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2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latin typeface="Merriweather"/>
                <a:ea typeface="Merriweather"/>
                <a:cs typeface="Merriweather"/>
                <a:sym typeface="Merriweather"/>
              </a:rPr>
              <a:t>Второй </a:t>
            </a:r>
            <a:r>
              <a:rPr b="1" lang="ru" sz="3200">
                <a:latin typeface="Merriweather"/>
                <a:ea typeface="Merriweather"/>
                <a:cs typeface="Merriweather"/>
                <a:sym typeface="Merriweather"/>
              </a:rPr>
              <a:t>вариант решить задание</a:t>
            </a:r>
            <a:endParaRPr b="1" sz="3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47" name="Google Shape;1147;p12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900" y="1576388"/>
            <a:ext cx="33909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8750" y="3707288"/>
            <a:ext cx="6129704" cy="127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4750" y="1576400"/>
            <a:ext cx="3337371" cy="19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23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latin typeface="Merriweather"/>
                <a:ea typeface="Merriweather"/>
                <a:cs typeface="Merriweather"/>
                <a:sym typeface="Merriweather"/>
              </a:rPr>
              <a:t>Второй вариант решить задание</a:t>
            </a:r>
            <a:endParaRPr b="1" sz="3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57" name="Google Shape;1157;p12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921" y="3406050"/>
            <a:ext cx="6171749" cy="13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25" y="1338325"/>
            <a:ext cx="5484750" cy="18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24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latin typeface="Merriweather"/>
                <a:ea typeface="Merriweather"/>
                <a:cs typeface="Merriweather"/>
                <a:sym typeface="Merriweather"/>
              </a:rPr>
              <a:t>Третий</a:t>
            </a:r>
            <a:r>
              <a:rPr b="1" lang="ru" sz="2700">
                <a:latin typeface="Merriweather"/>
                <a:ea typeface="Merriweather"/>
                <a:cs typeface="Merriweather"/>
                <a:sym typeface="Merriweather"/>
              </a:rPr>
              <a:t> вариант решить задание (GDB)</a:t>
            </a:r>
            <a:endParaRPr b="1"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66" name="Google Shape;1166;p12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400" y="1885950"/>
            <a:ext cx="7162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25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latin typeface="Merriweather"/>
                <a:ea typeface="Merriweather"/>
                <a:cs typeface="Merriweather"/>
                <a:sym typeface="Merriweather"/>
              </a:rPr>
              <a:t>Третий вариант решить задание (GDB)</a:t>
            </a:r>
            <a:endParaRPr b="1"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74" name="Google Shape;1174;p12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050" y="2007710"/>
            <a:ext cx="7129500" cy="11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26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latin typeface="Merriweather"/>
                <a:ea typeface="Merriweather"/>
                <a:cs typeface="Merriweather"/>
                <a:sym typeface="Merriweather"/>
              </a:rPr>
              <a:t>Четвертый </a:t>
            </a:r>
            <a:r>
              <a:rPr b="1" lang="ru" sz="2700">
                <a:latin typeface="Merriweather"/>
                <a:ea typeface="Merriweather"/>
                <a:cs typeface="Merriweather"/>
                <a:sym typeface="Merriweather"/>
              </a:rPr>
              <a:t>вариант решить задание</a:t>
            </a:r>
            <a:endParaRPr b="1"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82" name="Google Shape;1182;p12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725" y="1509700"/>
            <a:ext cx="63341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27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latin typeface="Merriweather"/>
                <a:ea typeface="Merriweather"/>
                <a:cs typeface="Merriweather"/>
                <a:sym typeface="Merriweather"/>
              </a:rPr>
              <a:t>Четвертый вариант решить задание</a:t>
            </a:r>
            <a:endParaRPr b="1"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90" name="Google Shape;1190;p12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488" y="1246975"/>
            <a:ext cx="2960416" cy="35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074" y="1283350"/>
            <a:ext cx="3558125" cy="8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28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latin typeface="Merriweather"/>
                <a:ea typeface="Merriweather"/>
                <a:cs typeface="Merriweather"/>
                <a:sym typeface="Merriweather"/>
              </a:rPr>
              <a:t>Четвертый вариант решить задание</a:t>
            </a:r>
            <a:endParaRPr b="1"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99" name="Google Shape;1199;p12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250" y="2271713"/>
            <a:ext cx="66675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29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Инструменты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07" name="Google Shape;1207;p12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2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19710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29"/>
          <p:cNvSpPr txBox="1"/>
          <p:nvPr>
            <p:ph type="ctrTitle"/>
          </p:nvPr>
        </p:nvSpPr>
        <p:spPr>
          <a:xfrm>
            <a:off x="1601963" y="19174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IDA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10" name="Google Shape;1210;p12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28184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29"/>
          <p:cNvSpPr txBox="1"/>
          <p:nvPr>
            <p:ph type="ctrTitle"/>
          </p:nvPr>
        </p:nvSpPr>
        <p:spPr>
          <a:xfrm>
            <a:off x="1601963" y="276490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Ghidra ???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12" name="Google Shape;1212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2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23863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29"/>
          <p:cNvSpPr txBox="1"/>
          <p:nvPr>
            <p:ph type="ctrTitle"/>
          </p:nvPr>
        </p:nvSpPr>
        <p:spPr>
          <a:xfrm>
            <a:off x="1601963" y="233272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GDB + pwndbg/gef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30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Как дальше развиваться?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0" name="Google Shape;1220;p13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3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19576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30"/>
          <p:cNvSpPr txBox="1"/>
          <p:nvPr>
            <p:ph type="ctrTitle"/>
          </p:nvPr>
        </p:nvSpPr>
        <p:spPr>
          <a:xfrm>
            <a:off x="1552525" y="19040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ForkBomb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 + </a:t>
            </a: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SPBCTF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3" name="Google Shape;1223;p13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4145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30"/>
          <p:cNvSpPr txBox="1"/>
          <p:nvPr>
            <p:ph type="ctrTitle"/>
          </p:nvPr>
        </p:nvSpPr>
        <p:spPr>
          <a:xfrm>
            <a:off x="1533800" y="23073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Crackmes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5" name="Google Shape;1225;p13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78823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30"/>
          <p:cNvSpPr txBox="1"/>
          <p:nvPr>
            <p:ph type="ctrTitle"/>
          </p:nvPr>
        </p:nvSpPr>
        <p:spPr>
          <a:xfrm>
            <a:off x="1552525" y="271062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7"/>
              </a:rPr>
              <a:t>Курс MEPhiCTF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7" name="Google Shape;1227;p1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31"/>
          <p:cNvSpPr txBox="1"/>
          <p:nvPr>
            <p:ph type="ctrTitle"/>
          </p:nvPr>
        </p:nvSpPr>
        <p:spPr>
          <a:xfrm>
            <a:off x="385800" y="2118450"/>
            <a:ext cx="83724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PWN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33" name="Google Shape;1233;p13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6726">
            <a:off x="4440132" y="3295690"/>
            <a:ext cx="1339875" cy="13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3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367735">
            <a:off x="3362135" y="3281156"/>
            <a:ext cx="1285449" cy="133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ctrTitle"/>
          </p:nvPr>
        </p:nvSpPr>
        <p:spPr>
          <a:xfrm>
            <a:off x="610425" y="24722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Merriweather"/>
                <a:ea typeface="Merriweather"/>
                <a:cs typeface="Merriweather"/>
                <a:sym typeface="Merriweather"/>
              </a:rPr>
              <a:t>Что может встретиться в задании?</a:t>
            </a:r>
            <a:endParaRPr b="1"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0" name="Google Shape;270;p24"/>
          <p:cNvSpPr txBox="1"/>
          <p:nvPr>
            <p:ph type="ctrTitle"/>
          </p:nvPr>
        </p:nvSpPr>
        <p:spPr>
          <a:xfrm>
            <a:off x="610425" y="1254600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Зашифрованные данные, которые нужно расшифровать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web-сервис, реализующий криптографические алгоритмы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И тд…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71" name="Google Shape;271;p2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21558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26379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31497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3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ОС Linux (и не только)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41" name="Google Shape;1241;p13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550" y="1383363"/>
            <a:ext cx="7052899" cy="23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33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ОС Linux (и не только)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49" name="Google Shape;1249;p13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825" y="1390500"/>
            <a:ext cx="7172349" cy="23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34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PWN - это про память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57" name="Google Shape;1257;p13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4800" y="1407650"/>
            <a:ext cx="4572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35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Linux process memory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65" name="Google Shape;1265;p13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763" y="1246975"/>
            <a:ext cx="6284067" cy="359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36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Linux process memory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73" name="Google Shape;1273;p13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3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19710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36"/>
          <p:cNvSpPr txBox="1"/>
          <p:nvPr>
            <p:ph type="ctrTitle"/>
          </p:nvPr>
        </p:nvSpPr>
        <p:spPr>
          <a:xfrm>
            <a:off x="1601963" y="19174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Stack - статическая память (int x = 10)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77" name="Google Shape;1277;p13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28184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36"/>
          <p:cNvSpPr txBox="1"/>
          <p:nvPr>
            <p:ph type="ctrTitle"/>
          </p:nvPr>
        </p:nvSpPr>
        <p:spPr>
          <a:xfrm>
            <a:off x="1601963" y="276490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Есть область для глобальных переменных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79" name="Google Shape;1279;p13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23863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36"/>
          <p:cNvSpPr txBox="1"/>
          <p:nvPr>
            <p:ph type="ctrTitle"/>
          </p:nvPr>
        </p:nvSpPr>
        <p:spPr>
          <a:xfrm>
            <a:off x="1601963" y="233272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Heap - динамическая память (malloc(0x20), calloc(0x20))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81" name="Google Shape;1281;p13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32753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36"/>
          <p:cNvSpPr txBox="1"/>
          <p:nvPr>
            <p:ph type="ctrTitle"/>
          </p:nvPr>
        </p:nvSpPr>
        <p:spPr>
          <a:xfrm>
            <a:off x="1601963" y="322180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И т.д…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37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Linux process memory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88" name="Google Shape;1288;p13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638" y="1246975"/>
            <a:ext cx="6538334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38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Stack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96" name="Google Shape;1296;p13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2188" y="1246975"/>
            <a:ext cx="4999625" cy="29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39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Stack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04" name="Google Shape;1304;p13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575" y="1343025"/>
            <a:ext cx="301942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1512" y="936813"/>
            <a:ext cx="3646275" cy="3269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9625" y="1673452"/>
            <a:ext cx="825170" cy="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40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Stack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14" name="Google Shape;1314;p14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575" y="1343025"/>
            <a:ext cx="301942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2675" y="1131500"/>
            <a:ext cx="3602265" cy="28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3375" y="1887277"/>
            <a:ext cx="825170" cy="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4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Stack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24" name="Google Shape;1324;p14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575" y="1343025"/>
            <a:ext cx="301942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9450" y="1131500"/>
            <a:ext cx="3584153" cy="28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9150" y="2075902"/>
            <a:ext cx="825170" cy="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ctrTitle"/>
          </p:nvPr>
        </p:nvSpPr>
        <p:spPr>
          <a:xfrm>
            <a:off x="610425" y="24722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Merriweather"/>
                <a:ea typeface="Merriweather"/>
                <a:cs typeface="Merriweather"/>
                <a:sym typeface="Merriweather"/>
              </a:rPr>
              <a:t>Кем работают криптографы?</a:t>
            </a:r>
            <a:endParaRPr b="1"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1" name="Google Shape;281;p25"/>
          <p:cNvSpPr txBox="1"/>
          <p:nvPr>
            <p:ph type="ctrTitle"/>
          </p:nvPr>
        </p:nvSpPr>
        <p:spPr>
          <a:xfrm>
            <a:off x="925575" y="1075325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Занимаются научной деятельностью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Работают разработчиками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2" name="Google Shape;282;p2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8" y="19877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8" y="24698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4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Stack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34" name="Google Shape;1334;p14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575" y="1343025"/>
            <a:ext cx="301942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675" y="878563"/>
            <a:ext cx="3646275" cy="338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9675" y="2918477"/>
            <a:ext cx="825170" cy="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43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Stack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44" name="Google Shape;1344;p14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575" y="1343025"/>
            <a:ext cx="301942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7275" y="3125977"/>
            <a:ext cx="825170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400" y="971438"/>
            <a:ext cx="3646274" cy="320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44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Stack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54" name="Google Shape;1354;p14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575" y="1343025"/>
            <a:ext cx="301942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253263"/>
            <a:ext cx="3735507" cy="2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45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Stack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63" name="Google Shape;1363;p14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575" y="1343025"/>
            <a:ext cx="301942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975" y="1204913"/>
            <a:ext cx="31051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4736975" y="1962752"/>
            <a:ext cx="825170" cy="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46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Stack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73" name="Google Shape;1373;p14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438" y="3418075"/>
            <a:ext cx="5839326" cy="13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4604" y="584125"/>
            <a:ext cx="2957150" cy="25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47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82" name="Google Shape;1382;p14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975" y="2015700"/>
            <a:ext cx="38766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25" y="1380525"/>
            <a:ext cx="4267200" cy="313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48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91" name="Google Shape;1391;p14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650" y="1481125"/>
            <a:ext cx="3286475" cy="24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250" y="615525"/>
            <a:ext cx="3965150" cy="326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0375" y="3883425"/>
            <a:ext cx="28384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49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01" name="Google Shape;1401;p14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075" y="1246975"/>
            <a:ext cx="3248947" cy="35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747" y="1361650"/>
            <a:ext cx="4077323" cy="2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50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latin typeface="Merriweather"/>
                <a:ea typeface="Merriweather"/>
                <a:cs typeface="Merriweather"/>
                <a:sym typeface="Merriweather"/>
              </a:rPr>
              <a:t>Взаимодействие с заданием</a:t>
            </a:r>
            <a:endParaRPr b="1"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10" name="Google Shape;1410;p15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772" y="2010938"/>
            <a:ext cx="36385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50"/>
          <p:cNvSpPr txBox="1"/>
          <p:nvPr>
            <p:ph type="ctrTitle"/>
          </p:nvPr>
        </p:nvSpPr>
        <p:spPr>
          <a:xfrm>
            <a:off x="5009775" y="1424900"/>
            <a:ext cx="32001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erriweather"/>
                <a:ea typeface="Merriweather"/>
                <a:cs typeface="Merriweather"/>
                <a:sym typeface="Merriweather"/>
              </a:rPr>
              <a:t>Пароль случайный</a:t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14" name="Google Shape;1414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475" y="2010950"/>
            <a:ext cx="38766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50"/>
          <p:cNvSpPr txBox="1"/>
          <p:nvPr>
            <p:ph type="ctrTitle"/>
          </p:nvPr>
        </p:nvSpPr>
        <p:spPr>
          <a:xfrm>
            <a:off x="372475" y="1424900"/>
            <a:ext cx="32001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erriweather"/>
                <a:ea typeface="Merriweather"/>
                <a:cs typeface="Merriweather"/>
                <a:sym typeface="Merriweather"/>
              </a:rPr>
              <a:t>Пароль статичный</a:t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5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21" name="Google Shape;1421;p15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51"/>
          <p:cNvSpPr txBox="1"/>
          <p:nvPr>
            <p:ph type="ctrTitle"/>
          </p:nvPr>
        </p:nvSpPr>
        <p:spPr>
          <a:xfrm>
            <a:off x="693175" y="4136025"/>
            <a:ext cx="76818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erriweather"/>
                <a:ea typeface="Merriweather"/>
                <a:cs typeface="Merriweather"/>
                <a:sym typeface="Merriweather"/>
              </a:rPr>
              <a:t>Длина стекового фрейма должна делиться на 16!</a:t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24" name="Google Shape;1424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275" y="1246975"/>
            <a:ext cx="3184463" cy="25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1975310" y="1391915"/>
            <a:ext cx="523421" cy="27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7363" y="1246975"/>
            <a:ext cx="3667604" cy="25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350049">
            <a:off x="1649835" y="2706266"/>
            <a:ext cx="523423" cy="273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1" name="Google Shape;291;p2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988" y="1246975"/>
            <a:ext cx="5112032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5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Как решить?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33" name="Google Shape;1433;p15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52"/>
          <p:cNvSpPr txBox="1"/>
          <p:nvPr>
            <p:ph type="ctrTitle"/>
          </p:nvPr>
        </p:nvSpPr>
        <p:spPr>
          <a:xfrm>
            <a:off x="966650" y="1586500"/>
            <a:ext cx="7681800" cy="11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erriweather"/>
                <a:ea typeface="Merriweather"/>
                <a:cs typeface="Merriweather"/>
                <a:sym typeface="Merriweather"/>
              </a:rPr>
              <a:t>Нужно отправить 128 байт</a:t>
            </a:r>
            <a:r>
              <a:rPr b="1" lang="ru" sz="2000">
                <a:latin typeface="Merriweather"/>
                <a:ea typeface="Merriweather"/>
                <a:cs typeface="Merriweather"/>
                <a:sym typeface="Merriweather"/>
              </a:rPr>
              <a:t>ов</a:t>
            </a:r>
            <a:r>
              <a:rPr b="1" lang="ru" sz="2000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erriweather"/>
                <a:ea typeface="Merriweather"/>
                <a:cs typeface="Merriweather"/>
                <a:sym typeface="Merriweather"/>
              </a:rPr>
              <a:t>63 байта пароля + “\x00”</a:t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erriweather"/>
                <a:ea typeface="Merriweather"/>
                <a:cs typeface="Merriweather"/>
                <a:sym typeface="Merriweather"/>
              </a:rPr>
              <a:t>Те же 63 байта пароля + “\x00”</a:t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36" name="Google Shape;1436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00" y="3028225"/>
            <a:ext cx="7807804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53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Как решить?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42" name="Google Shape;1442;p15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153"/>
          <p:cNvSpPr txBox="1"/>
          <p:nvPr>
            <p:ph type="ctrTitle"/>
          </p:nvPr>
        </p:nvSpPr>
        <p:spPr>
          <a:xfrm>
            <a:off x="966650" y="1286363"/>
            <a:ext cx="7681800" cy="11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erriweather"/>
                <a:ea typeface="Merriweather"/>
                <a:cs typeface="Merriweather"/>
                <a:sym typeface="Merriweather"/>
              </a:rPr>
              <a:t>Нужно отправить 128 байтов: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erriweather"/>
                <a:ea typeface="Merriweather"/>
                <a:cs typeface="Merriweather"/>
                <a:sym typeface="Merriweather"/>
              </a:rPr>
              <a:t>63 байта пароля + “\x00”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erriweather"/>
                <a:ea typeface="Merriweather"/>
                <a:cs typeface="Merriweather"/>
                <a:sym typeface="Merriweather"/>
              </a:rPr>
              <a:t>Те же 63 байта пароля + “\x00”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45" name="Google Shape;1445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00" y="2506675"/>
            <a:ext cx="7807804" cy="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153"/>
          <p:cNvSpPr txBox="1"/>
          <p:nvPr>
            <p:ph type="ctrTitle"/>
          </p:nvPr>
        </p:nvSpPr>
        <p:spPr>
          <a:xfrm>
            <a:off x="966650" y="3090825"/>
            <a:ext cx="76818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erriweather"/>
                <a:ea typeface="Merriweather"/>
                <a:cs typeface="Merriweather"/>
                <a:sym typeface="Merriweather"/>
              </a:rPr>
              <a:t>В терминале мы не сможем передать такое на сервер через nc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54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Финальный эксплойт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52" name="Google Shape;1452;p15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48" y="1499488"/>
            <a:ext cx="3653700" cy="24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5123" y="1594300"/>
            <a:ext cx="4514353" cy="211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55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ДЗ </a:t>
            </a: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1.2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61" name="Google Shape;1461;p15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55"/>
          <p:cNvSpPr txBox="1"/>
          <p:nvPr>
            <p:ph type="ctrTitle"/>
          </p:nvPr>
        </p:nvSpPr>
        <p:spPr>
          <a:xfrm>
            <a:off x="966650" y="1113975"/>
            <a:ext cx="45534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Merriweather"/>
                <a:ea typeface="Merriweather"/>
                <a:cs typeface="Merriweather"/>
                <a:sym typeface="Merriweather"/>
              </a:rPr>
              <a:t>А как вызвать функцию </a:t>
            </a:r>
            <a:r>
              <a:rPr b="1" lang="ru" sz="1500">
                <a:latin typeface="Merriweather"/>
                <a:ea typeface="Merriweather"/>
                <a:cs typeface="Merriweather"/>
                <a:sym typeface="Merriweather"/>
              </a:rPr>
              <a:t>getSecondFlag</a:t>
            </a:r>
            <a:r>
              <a:rPr b="1" lang="ru" sz="1500"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64" name="Google Shape;1464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448" y="1545975"/>
            <a:ext cx="3757100" cy="28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55"/>
          <p:cNvSpPr txBox="1"/>
          <p:nvPr>
            <p:ph type="ctrTitle"/>
          </p:nvPr>
        </p:nvSpPr>
        <p:spPr>
          <a:xfrm>
            <a:off x="6753025" y="1113975"/>
            <a:ext cx="7353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Merriweather"/>
                <a:ea typeface="Merriweather"/>
                <a:cs typeface="Merriweather"/>
                <a:sym typeface="Merriweather"/>
              </a:rPr>
              <a:t>Hint 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66" name="Google Shape;1466;p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7575" y="1715350"/>
            <a:ext cx="3757101" cy="224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55"/>
          <p:cNvSpPr txBox="1"/>
          <p:nvPr>
            <p:ph type="ctrTitle"/>
          </p:nvPr>
        </p:nvSpPr>
        <p:spPr>
          <a:xfrm>
            <a:off x="6031525" y="4183950"/>
            <a:ext cx="21783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7"/>
              </a:rPr>
              <a:t>Как работает стек?</a:t>
            </a:r>
            <a:r>
              <a:rPr b="1" lang="ru" sz="15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8"/>
              </a:rPr>
              <a:t> 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56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Инструменты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73" name="Google Shape;1473;p15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5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192943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56"/>
          <p:cNvSpPr txBox="1"/>
          <p:nvPr>
            <p:ph type="ctrTitle"/>
          </p:nvPr>
        </p:nvSpPr>
        <p:spPr>
          <a:xfrm>
            <a:off x="1601963" y="187582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IDA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76" name="Google Shape;1476;p15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233273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156"/>
          <p:cNvSpPr txBox="1"/>
          <p:nvPr>
            <p:ph type="ctrTitle"/>
          </p:nvPr>
        </p:nvSpPr>
        <p:spPr>
          <a:xfrm>
            <a:off x="1601963" y="227915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GDB + pwndbg/gef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78" name="Google Shape;1478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56"/>
          <p:cNvSpPr txBox="1"/>
          <p:nvPr>
            <p:ph type="ctrTitle"/>
          </p:nvPr>
        </p:nvSpPr>
        <p:spPr>
          <a:xfrm>
            <a:off x="1601963" y="273605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checksec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80" name="Google Shape;1480;p15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31" y="2789659"/>
            <a:ext cx="349694" cy="349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57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Как дальше развиваться?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86" name="Google Shape;1486;p15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15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18" y="24229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57"/>
          <p:cNvSpPr txBox="1"/>
          <p:nvPr>
            <p:ph type="ctrTitle"/>
          </p:nvPr>
        </p:nvSpPr>
        <p:spPr>
          <a:xfrm>
            <a:off x="1543150" y="236940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PWN Collage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89" name="Google Shape;1489;p15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18" y="28798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57"/>
          <p:cNvSpPr txBox="1"/>
          <p:nvPr>
            <p:ph type="ctrTitle"/>
          </p:nvPr>
        </p:nvSpPr>
        <p:spPr>
          <a:xfrm>
            <a:off x="1543175" y="2771975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pwnable.kr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91" name="Google Shape;1491;p15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18" y="32535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57"/>
          <p:cNvSpPr txBox="1"/>
          <p:nvPr>
            <p:ph type="ctrTitle"/>
          </p:nvPr>
        </p:nvSpPr>
        <p:spPr>
          <a:xfrm>
            <a:off x="1543150" y="317595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pwnable.tw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93" name="Google Shape;1493;p15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18" y="20436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7"/>
          <p:cNvSpPr txBox="1"/>
          <p:nvPr>
            <p:ph type="ctrTitle"/>
          </p:nvPr>
        </p:nvSpPr>
        <p:spPr>
          <a:xfrm>
            <a:off x="1543150" y="19660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7"/>
              </a:rPr>
              <a:t>Курс MEPhiCTF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 + Задания!!!!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95" name="Google Shape;1495;p15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31" y="36554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157"/>
          <p:cNvSpPr txBox="1"/>
          <p:nvPr>
            <p:ph type="ctrTitle"/>
          </p:nvPr>
        </p:nvSpPr>
        <p:spPr>
          <a:xfrm>
            <a:off x="1543163" y="35778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8"/>
              </a:rPr>
              <a:t>Курс </a:t>
            </a: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9"/>
              </a:rPr>
              <a:t>SPBCTF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 + </a:t>
            </a: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10"/>
              </a:rPr>
              <a:t>ForkBomb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97" name="Google Shape;1497;p1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5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31" y="16643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157"/>
          <p:cNvSpPr txBox="1"/>
          <p:nvPr>
            <p:ph type="ctrTitle"/>
          </p:nvPr>
        </p:nvSpPr>
        <p:spPr>
          <a:xfrm>
            <a:off x="1543150" y="16107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Видео AlekOS - </a:t>
            </a: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12"/>
              </a:rPr>
              <a:t>Память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13"/>
              </a:rPr>
              <a:t>Процессор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 и </a:t>
            </a: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14"/>
              </a:rPr>
              <a:t>Стек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58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Как еще </a:t>
            </a: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развиваться</a:t>
            </a: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 в CTF?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05" name="Google Shape;1505;p15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5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18" y="26682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58"/>
          <p:cNvSpPr txBox="1"/>
          <p:nvPr>
            <p:ph type="ctrTitle"/>
          </p:nvPr>
        </p:nvSpPr>
        <p:spPr>
          <a:xfrm>
            <a:off x="1543150" y="261462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Курс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 для новичков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 от UgraCTF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08" name="Google Shape;1508;p15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18" y="31251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58"/>
          <p:cNvSpPr txBox="1"/>
          <p:nvPr>
            <p:ph type="ctrTitle"/>
          </p:nvPr>
        </p:nvSpPr>
        <p:spPr>
          <a:xfrm>
            <a:off x="1543175" y="301720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Обязательно 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смотреть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 райтапы!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10" name="Google Shape;1510;p15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18" y="22889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58"/>
          <p:cNvSpPr txBox="1"/>
          <p:nvPr>
            <p:ph type="ctrTitle"/>
          </p:nvPr>
        </p:nvSpPr>
        <p:spPr>
          <a:xfrm>
            <a:off x="1543150" y="221130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PicoCTF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 - ctf для новичков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12" name="Google Shape;1512;p1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15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31" y="19096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158"/>
          <p:cNvSpPr txBox="1"/>
          <p:nvPr>
            <p:ph type="ctrTitle"/>
          </p:nvPr>
        </p:nvSpPr>
        <p:spPr>
          <a:xfrm>
            <a:off x="1543150" y="185600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7"/>
              </a:rPr>
              <a:t>CTFtime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 - все проходящие цтф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15" name="Google Shape;1515;p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1073" y="1417438"/>
            <a:ext cx="1955800" cy="23086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58"/>
          <p:cNvSpPr txBox="1"/>
          <p:nvPr>
            <p:ph type="ctrTitle"/>
          </p:nvPr>
        </p:nvSpPr>
        <p:spPr>
          <a:xfrm>
            <a:off x="956775" y="417840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P.S. Все материалы данной лекции будут опубликованы в тг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0000" y="-21708"/>
            <a:ext cx="669325" cy="6693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59"/>
          <p:cNvSpPr txBox="1"/>
          <p:nvPr>
            <p:ph type="ctrTitle"/>
          </p:nvPr>
        </p:nvSpPr>
        <p:spPr>
          <a:xfrm>
            <a:off x="311700" y="1890600"/>
            <a:ext cx="85206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Спасибо за внимание!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23" name="Google Shape;152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292118" y="3515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38992">
            <a:off x="1465918" y="5358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128593" y="16688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0664">
            <a:off x="644205" y="8419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4344">
            <a:off x="961218" y="9584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7646">
            <a:off x="1291543" y="11449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326155" y="23969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798743" y="15960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23208">
            <a:off x="2006168" y="13758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3234">
            <a:off x="722068" y="31317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3423">
            <a:off x="24043" y="30328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0668">
            <a:off x="2076468" y="1846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82436">
            <a:off x="2212718" y="8402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1338818" y="35616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139568" y="38289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2341">
            <a:off x="750868" y="38493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373143" y="44422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7322">
            <a:off x="-181407" y="76017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1141543" y="44854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9231">
            <a:off x="1663043" y="40178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3460">
            <a:off x="2076468" y="46696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4804">
            <a:off x="1792768" y="30740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89">
            <a:off x="2663330" y="29855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329">
            <a:off x="2293493" y="345584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99893">
            <a:off x="2340343" y="40805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9611">
            <a:off x="2917468" y="36201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8136">
            <a:off x="2852943" y="44422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90977">
            <a:off x="3513093" y="471737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3568543" y="40128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793">
            <a:off x="3600530" y="33453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4160868" y="44854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0762">
            <a:off x="4105055" y="36201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3791">
            <a:off x="4305368" y="2905009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1986">
            <a:off x="4707968" y="4012885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4924593" y="47173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2687">
            <a:off x="2698368" y="13879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4851493" y="33453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98932">
            <a:off x="5236368" y="29567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5325680" y="36201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5471918" y="44854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9231">
            <a:off x="5793318" y="40178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3460">
            <a:off x="6197168" y="4666959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4804">
            <a:off x="5986731" y="2848609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89">
            <a:off x="6898668" y="29827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329">
            <a:off x="6629581" y="3499759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99893">
            <a:off x="6461043" y="40778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8136">
            <a:off x="6891631" y="4534759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90977">
            <a:off x="7476443" y="4691735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793">
            <a:off x="7514668" y="33874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110543" y="44395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0296">
            <a:off x="8038518" y="38576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3791">
            <a:off x="8377718" y="32798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1986">
            <a:off x="8728818" y="40692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707643" y="46917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945843" y="33542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7827">
            <a:off x="2744893" y="6494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9231">
            <a:off x="3291393" y="10967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4804">
            <a:off x="3280281" y="1282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89">
            <a:off x="4160868" y="1736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329">
            <a:off x="3696193" y="649434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99893">
            <a:off x="4160868" y="14762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9611">
            <a:off x="4471968" y="7628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88443">
            <a:off x="1474593" y="16688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74509">
            <a:off x="1310918" y="2725935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89">
            <a:off x="5028218" y="20653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99893">
            <a:off x="4779618" y="14108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9611">
            <a:off x="5234193" y="805497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8136">
            <a:off x="5422618" y="15960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5938580" y="1233685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793">
            <a:off x="5739143" y="2702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0762">
            <a:off x="6282493" y="7381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95340">
            <a:off x="6197180" y="8389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23208">
            <a:off x="7376618" y="27259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0668">
            <a:off x="7188130" y="12269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82436">
            <a:off x="7384206" y="16698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150043" y="26724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8089943" y="1646122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8007818" y="11424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793">
            <a:off x="7943268" y="3928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168" y="1498810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0762">
            <a:off x="8416618" y="8355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33237">
            <a:off x="8581018" y="21243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6819618" y="15391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0664">
            <a:off x="7157880" y="652035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4344">
            <a:off x="7421893" y="54609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0762">
            <a:off x="6610280" y="11449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329">
            <a:off x="6352881" y="1596034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6459">
            <a:off x="3502481" y="1640796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1554">
            <a:off x="3451968" y="2805160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975">
            <a:off x="8841318" y="26593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5404">
            <a:off x="-167832" y="47146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3791">
            <a:off x="5934106" y="341398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238">
            <a:off x="8919768" y="898360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238">
            <a:off x="8115943" y="-87190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53292">
            <a:off x="4604793" y="-161915"/>
            <a:ext cx="349693" cy="34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59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8836">
            <a:off x="7157881" y="4022197"/>
            <a:ext cx="349693" cy="34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Что такое кодировка?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9" name="Google Shape;299;p2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/>
          <p:nvPr>
            <p:ph type="ctrTitle"/>
          </p:nvPr>
        </p:nvSpPr>
        <p:spPr>
          <a:xfrm>
            <a:off x="930500" y="1095075"/>
            <a:ext cx="7700100" cy="16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Кодирование — это процесс представления информации в виде, удобном для ее хранения, передачи или обработки. По сути, это перевод с одного "языка" на другой по определенным правилам.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1" name="Google Shape;301;p27" title="image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713" y="2799350"/>
            <a:ext cx="1958566" cy="21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Какие встречаются?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8" name="Google Shape;308;p2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425" y="1591724"/>
            <a:ext cx="2427650" cy="19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900" y="1849225"/>
            <a:ext cx="3284200" cy="14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1925" y="1587338"/>
            <a:ext cx="2625099" cy="19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Base64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18" name="Google Shape;318;p2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50" y="1394450"/>
            <a:ext cx="39528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250" y="1185788"/>
            <a:ext cx="3935042" cy="28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Решаем таск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27" name="Google Shape;327;p3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450" y="1663950"/>
            <a:ext cx="6451600" cy="18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200" y="1150850"/>
            <a:ext cx="7319187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7538" y="3560725"/>
            <a:ext cx="62865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CyberChef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37" name="Google Shape;337;p31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5275" y="1246975"/>
            <a:ext cx="6351050" cy="30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ctrTitle"/>
          </p:nvPr>
        </p:nvSpPr>
        <p:spPr>
          <a:xfrm>
            <a:off x="610425" y="492475"/>
            <a:ext cx="35508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Whoami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1" name="Google Shape;161;p1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718" y="19935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>
            <p:ph type="ctrTitle"/>
          </p:nvPr>
        </p:nvSpPr>
        <p:spPr>
          <a:xfrm>
            <a:off x="1533750" y="1939975"/>
            <a:ext cx="18540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Михаил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3" name="Google Shape;163;p1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718" y="23968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>
            <p:ph type="ctrTitle"/>
          </p:nvPr>
        </p:nvSpPr>
        <p:spPr>
          <a:xfrm>
            <a:off x="1533750" y="2343288"/>
            <a:ext cx="47574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БИСО-01-22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5" name="Google Shape;165;p1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718" y="28537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 txBox="1"/>
          <p:nvPr>
            <p:ph type="ctrTitle"/>
          </p:nvPr>
        </p:nvSpPr>
        <p:spPr>
          <a:xfrm>
            <a:off x="1515025" y="2746563"/>
            <a:ext cx="47574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Играю в CTF со школы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7" name="Google Shape;167;p14" title="image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050" y="1753887"/>
            <a:ext cx="1504681" cy="16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2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45" name="Google Shape;345;p3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2413" y="1246975"/>
            <a:ext cx="5036769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Хэш-функция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53" name="Google Shape;353;p3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075" y="1246975"/>
            <a:ext cx="5367852" cy="35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Хэш-функция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61" name="Google Shape;361;p3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375" y="1369425"/>
            <a:ext cx="5471125" cy="30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ctrTitle"/>
          </p:nvPr>
        </p:nvSpPr>
        <p:spPr>
          <a:xfrm>
            <a:off x="827850" y="233600"/>
            <a:ext cx="7488300" cy="6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latin typeface="Merriweather"/>
                <a:ea typeface="Merriweather"/>
                <a:cs typeface="Merriweather"/>
                <a:sym typeface="Merriweather"/>
              </a:rPr>
              <a:t>Как используют хэширование</a:t>
            </a:r>
            <a:endParaRPr b="1" sz="3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69" name="Google Shape;369;p3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8" y="1914525"/>
            <a:ext cx="67913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Перебор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77" name="Google Shape;377;p3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2162925"/>
            <a:ext cx="4258550" cy="23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200" y="1311900"/>
            <a:ext cx="67056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>
            <p:ph type="ctrTitle"/>
          </p:nvPr>
        </p:nvSpPr>
        <p:spPr>
          <a:xfrm>
            <a:off x="5822700" y="2511200"/>
            <a:ext cx="3132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7"/>
              </a:rPr>
              <a:t>SecLists</a:t>
            </a:r>
            <a:endParaRPr b="1" sz="3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CrackStation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87" name="Google Shape;387;p37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188" y="1246975"/>
            <a:ext cx="7181626" cy="2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3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95" name="Google Shape;395;p3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975" y="1246975"/>
            <a:ext cx="5264062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Суть шифрования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03" name="Google Shape;403;p3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100" y="1307800"/>
            <a:ext cx="4103799" cy="3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Суть шифрования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11" name="Google Shape;411;p4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075" y="1356625"/>
            <a:ext cx="4407851" cy="3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Шифр цезаря (ROT)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19" name="Google Shape;419;p4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697" y="1970150"/>
            <a:ext cx="2979575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8825" y="1364225"/>
            <a:ext cx="2454426" cy="3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ctrTitle"/>
          </p:nvPr>
        </p:nvSpPr>
        <p:spPr>
          <a:xfrm>
            <a:off x="610425" y="49247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Что такое CTF?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Google Shape;1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772" y="550120"/>
            <a:ext cx="1385549" cy="7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5"/>
          <p:cNvSpPr txBox="1"/>
          <p:nvPr>
            <p:ph type="ctrTitle"/>
          </p:nvPr>
        </p:nvSpPr>
        <p:spPr>
          <a:xfrm>
            <a:off x="645750" y="2315525"/>
            <a:ext cx="5342100" cy="11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Соревнования  по  информационной  безопасности,  в  которых участникам  предлагается  решать  реальные задачи  в  игровом формате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7" name="Google Shape;1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850" y="1727000"/>
            <a:ext cx="2761149" cy="18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 title="image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Шифр цезаря (ROT)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28" name="Google Shape;428;p4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688" y="1405475"/>
            <a:ext cx="48482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Решаем задание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36" name="Google Shape;436;p4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7187" y="1321450"/>
            <a:ext cx="3289625" cy="25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Решаем задание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44" name="Google Shape;444;p4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375" y="1382838"/>
            <a:ext cx="3628999" cy="2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581" y="1400275"/>
            <a:ext cx="3847944" cy="23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Решаем задание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53" name="Google Shape;453;p4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6988" y="1246975"/>
            <a:ext cx="3747627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Инструменты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1" name="Google Shape;461;p4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15543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6"/>
          <p:cNvSpPr txBox="1"/>
          <p:nvPr>
            <p:ph type="ctrTitle"/>
          </p:nvPr>
        </p:nvSpPr>
        <p:spPr>
          <a:xfrm>
            <a:off x="1552525" y="150075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CyberChef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4" name="Google Shape;464;p4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19576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6"/>
          <p:cNvSpPr txBox="1"/>
          <p:nvPr>
            <p:ph type="ctrTitle"/>
          </p:nvPr>
        </p:nvSpPr>
        <p:spPr>
          <a:xfrm>
            <a:off x="1552525" y="19040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Python pycryptodome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6" name="Google Shape;466;p4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4145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6"/>
          <p:cNvSpPr txBox="1"/>
          <p:nvPr>
            <p:ph type="ctrTitle"/>
          </p:nvPr>
        </p:nvSpPr>
        <p:spPr>
          <a:xfrm>
            <a:off x="1533800" y="23073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Sage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8" name="Google Shape;4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Как дальше развиваться?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74" name="Google Shape;474;p4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19576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7"/>
          <p:cNvSpPr txBox="1"/>
          <p:nvPr>
            <p:ph type="ctrTitle"/>
          </p:nvPr>
        </p:nvSpPr>
        <p:spPr>
          <a:xfrm>
            <a:off x="1552525" y="19040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Курс MEPhiCTF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77" name="Google Shape;477;p4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4145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7"/>
          <p:cNvSpPr txBox="1"/>
          <p:nvPr>
            <p:ph type="ctrTitle"/>
          </p:nvPr>
        </p:nvSpPr>
        <p:spPr>
          <a:xfrm>
            <a:off x="1533800" y="23073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Cryptohack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79" name="Google Shape;47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 txBox="1"/>
          <p:nvPr>
            <p:ph type="ctrTitle"/>
          </p:nvPr>
        </p:nvSpPr>
        <p:spPr>
          <a:xfrm>
            <a:off x="385800" y="2118450"/>
            <a:ext cx="83724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WEB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85" name="Google Shape;485;p4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6726">
            <a:off x="4440132" y="3295690"/>
            <a:ext cx="1339875" cy="13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367735">
            <a:off x="3362135" y="3281156"/>
            <a:ext cx="1285449" cy="133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type="ctrTitle"/>
          </p:nvPr>
        </p:nvSpPr>
        <p:spPr>
          <a:xfrm>
            <a:off x="610425" y="24722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Merriweather"/>
                <a:ea typeface="Merriweather"/>
                <a:cs typeface="Merriweather"/>
                <a:sym typeface="Merriweather"/>
              </a:rPr>
              <a:t>Что может встретиться в задании?</a:t>
            </a:r>
            <a:endParaRPr b="1"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3" name="Google Shape;493;p49"/>
          <p:cNvSpPr txBox="1"/>
          <p:nvPr>
            <p:ph type="ctrTitle"/>
          </p:nvPr>
        </p:nvSpPr>
        <p:spPr>
          <a:xfrm>
            <a:off x="610425" y="1254600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URL сайта для изучения и взлома (BlackBox)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Исходный код приложения 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(WhiteBox)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94" name="Google Shape;494;p4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21558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26379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/>
          <p:nvPr>
            <p:ph type="ctrTitle"/>
          </p:nvPr>
        </p:nvSpPr>
        <p:spPr>
          <a:xfrm>
            <a:off x="610425" y="24722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Merriweather"/>
                <a:ea typeface="Merriweather"/>
                <a:cs typeface="Merriweather"/>
                <a:sym typeface="Merriweather"/>
              </a:rPr>
              <a:t>Кем работают веберы?</a:t>
            </a:r>
            <a:endParaRPr b="1"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3" name="Google Shape;503;p50"/>
          <p:cNvSpPr txBox="1"/>
          <p:nvPr>
            <p:ph type="ctrTitle"/>
          </p:nvPr>
        </p:nvSpPr>
        <p:spPr>
          <a:xfrm>
            <a:off x="925575" y="1075325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AppSec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Pentest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RedTeam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04" name="Google Shape;504;p5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8" y="19877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8" y="24698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8" y="29934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14" name="Google Shape;514;p5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988" y="1161250"/>
            <a:ext cx="5231620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/>
          <p:nvPr>
            <p:ph type="ctrTitle"/>
          </p:nvPr>
        </p:nvSpPr>
        <p:spPr>
          <a:xfrm>
            <a:off x="610425" y="49247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Что такое CTF?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5" name="Google Shape;1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772" y="550120"/>
            <a:ext cx="1385549" cy="7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625" y="1722600"/>
            <a:ext cx="3782349" cy="236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25" y="1722600"/>
            <a:ext cx="3552560" cy="236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 title="image (2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22" name="Google Shape;522;p5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75" y="1281050"/>
            <a:ext cx="2905725" cy="19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925" y="2871700"/>
            <a:ext cx="3223961" cy="16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4300" y="1281050"/>
            <a:ext cx="2766838" cy="19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3"/>
          <p:cNvSpPr txBox="1"/>
          <p:nvPr>
            <p:ph type="ctrTitle"/>
          </p:nvPr>
        </p:nvSpPr>
        <p:spPr>
          <a:xfrm>
            <a:off x="418375" y="1392575"/>
            <a:ext cx="9774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F12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33" name="Google Shape;53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550" y="1392575"/>
            <a:ext cx="6822501" cy="322815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 txBox="1"/>
          <p:nvPr>
            <p:ph type="ctrTitle"/>
          </p:nvPr>
        </p:nvSpPr>
        <p:spPr>
          <a:xfrm>
            <a:off x="959850" y="224700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Merriweather"/>
                <a:ea typeface="Merriweather"/>
                <a:cs typeface="Merriweather"/>
                <a:sym typeface="Merriweather"/>
              </a:rPr>
              <a:t>Как браузер общается с сервером?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35" name="Google Shape;53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100" y="1246975"/>
            <a:ext cx="5548693" cy="35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4"/>
          <p:cNvSpPr txBox="1"/>
          <p:nvPr>
            <p:ph type="ctrTitle"/>
          </p:nvPr>
        </p:nvSpPr>
        <p:spPr>
          <a:xfrm>
            <a:off x="418375" y="1372125"/>
            <a:ext cx="9774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F12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3" name="Google Shape;543;p54"/>
          <p:cNvSpPr txBox="1"/>
          <p:nvPr>
            <p:ph type="ctrTitle"/>
          </p:nvPr>
        </p:nvSpPr>
        <p:spPr>
          <a:xfrm>
            <a:off x="959850" y="224700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Merriweather"/>
                <a:ea typeface="Merriweather"/>
                <a:cs typeface="Merriweather"/>
                <a:sym typeface="Merriweather"/>
              </a:rPr>
              <a:t>Как браузер общается с сервером?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Burpsuite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50" name="Google Shape;550;p5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720" y="1481137"/>
            <a:ext cx="21812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5"/>
          <p:cNvSpPr txBox="1"/>
          <p:nvPr>
            <p:ph type="ctrTitle"/>
          </p:nvPr>
        </p:nvSpPr>
        <p:spPr>
          <a:xfrm>
            <a:off x="645800" y="1316400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Позволяет модифицировать запросы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Многократный повтор запросов (Repeater)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Много  плагинов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53" name="Google Shape;553;p5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68" y="22500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68" y="27321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68" y="17304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Burpsuite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2" name="Google Shape;562;p5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63" y="1304125"/>
            <a:ext cx="8218276" cy="325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Методы запросов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70" name="Google Shape;570;p5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738" y="1763475"/>
            <a:ext cx="4364125" cy="30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Статусы ответа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78" name="Google Shape;578;p5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7626" y="1246971"/>
            <a:ext cx="3348475" cy="31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9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Заголовки запроса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86" name="Google Shape;586;p5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150" y="1246975"/>
            <a:ext cx="73533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0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Заголовки ответа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94" name="Google Shape;594;p6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725" y="1706063"/>
            <a:ext cx="5380150" cy="17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Хендлеры (ручки)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02" name="Google Shape;602;p6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450" y="1286413"/>
            <a:ext cx="5264375" cy="31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1"/>
          <p:cNvSpPr txBox="1"/>
          <p:nvPr>
            <p:ph type="ctrTitle"/>
          </p:nvPr>
        </p:nvSpPr>
        <p:spPr>
          <a:xfrm>
            <a:off x="319625" y="1341075"/>
            <a:ext cx="3202800" cy="18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Служат для обращения к разной логике серверного приложения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ctrTitle"/>
          </p:nvPr>
        </p:nvSpPr>
        <p:spPr>
          <a:xfrm>
            <a:off x="610425" y="49247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Что такое флаг?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3460" y="550120"/>
            <a:ext cx="1385549" cy="7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>
            <p:ph type="ctrTitle"/>
          </p:nvPr>
        </p:nvSpPr>
        <p:spPr>
          <a:xfrm>
            <a:off x="1725825" y="1436850"/>
            <a:ext cx="57051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latin typeface="Merriweather"/>
                <a:ea typeface="Merriweather"/>
                <a:cs typeface="Merriweather"/>
                <a:sym typeface="Merriweather"/>
              </a:rPr>
              <a:t>flag_format{&lt;printable&gt;}</a:t>
            </a:r>
            <a:endParaRPr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" name="Google Shape;197;p17"/>
          <p:cNvSpPr txBox="1"/>
          <p:nvPr>
            <p:ph type="ctrTitle"/>
          </p:nvPr>
        </p:nvSpPr>
        <p:spPr>
          <a:xfrm>
            <a:off x="1899086" y="2449575"/>
            <a:ext cx="53586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latin typeface="Merriweather"/>
                <a:ea typeface="Merriweather"/>
                <a:cs typeface="Merriweather"/>
                <a:sym typeface="Merriweather"/>
              </a:rPr>
              <a:t>VolgaCTF{h3ll0_w0rld!}</a:t>
            </a:r>
            <a:endParaRPr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8" name="Google Shape;198;p17"/>
          <p:cNvSpPr txBox="1"/>
          <p:nvPr>
            <p:ph type="ctrTitle"/>
          </p:nvPr>
        </p:nvSpPr>
        <p:spPr>
          <a:xfrm>
            <a:off x="2326649" y="3538400"/>
            <a:ext cx="45036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latin typeface="Merriweather"/>
                <a:ea typeface="Merriweather"/>
                <a:cs typeface="Merriweather"/>
                <a:sym typeface="Merriweather"/>
              </a:rPr>
              <a:t>KB2</a:t>
            </a:r>
            <a:r>
              <a:rPr lang="ru" sz="3400">
                <a:latin typeface="Merriweather"/>
                <a:ea typeface="Merriweather"/>
                <a:cs typeface="Merriweather"/>
                <a:sym typeface="Merriweather"/>
              </a:rPr>
              <a:t>CTF{f1r$t_t4sk}</a:t>
            </a:r>
            <a:endParaRPr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9" name="Google Shape;199;p17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Хендлеры (ручки)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11" name="Google Shape;611;p6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50" y="1474225"/>
            <a:ext cx="7785899" cy="277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Общая структура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19" name="Google Shape;619;p6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175" y="1399000"/>
            <a:ext cx="6385250" cy="29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4"/>
          <p:cNvSpPr txBox="1"/>
          <p:nvPr>
            <p:ph type="ctrTitle"/>
          </p:nvPr>
        </p:nvSpPr>
        <p:spPr>
          <a:xfrm>
            <a:off x="966650" y="2002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Merriweather"/>
                <a:ea typeface="Merriweather"/>
                <a:cs typeface="Merriweather"/>
                <a:sym typeface="Merriweather"/>
              </a:rPr>
              <a:t>Запрос регистрации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27" name="Google Shape;627;p6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350" y="1106825"/>
            <a:ext cx="72009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5"/>
          <p:cNvSpPr txBox="1"/>
          <p:nvPr>
            <p:ph type="ctrTitle"/>
          </p:nvPr>
        </p:nvSpPr>
        <p:spPr>
          <a:xfrm>
            <a:off x="966650" y="2002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Merriweather"/>
                <a:ea typeface="Merriweather"/>
                <a:cs typeface="Merriweather"/>
                <a:sym typeface="Merriweather"/>
              </a:rPr>
              <a:t>Запрос входа в аккаунт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35" name="Google Shape;635;p6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475" y="1136750"/>
            <a:ext cx="7286625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/>
          <p:nvPr>
            <p:ph type="ctrTitle"/>
          </p:nvPr>
        </p:nvSpPr>
        <p:spPr>
          <a:xfrm>
            <a:off x="966650" y="2002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Merriweather"/>
                <a:ea typeface="Merriweather"/>
                <a:cs typeface="Merriweather"/>
                <a:sym typeface="Merriweather"/>
              </a:rPr>
              <a:t>Запрос входа в аккаунт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43" name="Google Shape;643;p6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300" y="1132300"/>
            <a:ext cx="6255412" cy="37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"/>
          <p:cNvSpPr txBox="1"/>
          <p:nvPr>
            <p:ph type="ctrTitle"/>
          </p:nvPr>
        </p:nvSpPr>
        <p:spPr>
          <a:xfrm>
            <a:off x="966650" y="2002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Merriweather"/>
                <a:ea typeface="Merriweather"/>
                <a:cs typeface="Merriweather"/>
                <a:sym typeface="Merriweather"/>
              </a:rPr>
              <a:t>Аутентификация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1" name="Google Shape;651;p6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650" y="2259350"/>
            <a:ext cx="59721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8"/>
          <p:cNvSpPr txBox="1"/>
          <p:nvPr>
            <p:ph type="ctrTitle"/>
          </p:nvPr>
        </p:nvSpPr>
        <p:spPr>
          <a:xfrm>
            <a:off x="966650" y="2002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Merriweather"/>
                <a:ea typeface="Merriweather"/>
                <a:cs typeface="Merriweather"/>
                <a:sym typeface="Merriweather"/>
              </a:rPr>
              <a:t>Куки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9" name="Google Shape;659;p6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25" y="4225550"/>
            <a:ext cx="1690700" cy="11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150" y="1106833"/>
            <a:ext cx="7057301" cy="335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9"/>
          <p:cNvSpPr txBox="1"/>
          <p:nvPr>
            <p:ph type="ctrTitle"/>
          </p:nvPr>
        </p:nvSpPr>
        <p:spPr>
          <a:xfrm>
            <a:off x="966650" y="2002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Merriweather"/>
                <a:ea typeface="Merriweather"/>
                <a:cs typeface="Merriweather"/>
                <a:sym typeface="Merriweather"/>
              </a:rPr>
              <a:t>Куки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68" name="Google Shape;668;p6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25" y="4225550"/>
            <a:ext cx="1690700" cy="11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813" y="1204925"/>
            <a:ext cx="7010366" cy="30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0"/>
          <p:cNvSpPr txBox="1"/>
          <p:nvPr>
            <p:ph type="ctrTitle"/>
          </p:nvPr>
        </p:nvSpPr>
        <p:spPr>
          <a:xfrm>
            <a:off x="966650" y="2002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Merriweather"/>
                <a:ea typeface="Merriweather"/>
                <a:cs typeface="Merriweather"/>
                <a:sym typeface="Merriweather"/>
              </a:rPr>
              <a:t>Что там с заданием?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77" name="Google Shape;677;p7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00" y="1207975"/>
            <a:ext cx="7661409" cy="9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5738" y="2323000"/>
            <a:ext cx="48101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2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86" name="Google Shape;686;p7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988" y="1272450"/>
            <a:ext cx="5248013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ctrTitle"/>
          </p:nvPr>
        </p:nvSpPr>
        <p:spPr>
          <a:xfrm>
            <a:off x="610425" y="49247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Зачем нужен CTF</a:t>
            </a: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6" name="Google Shape;2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247" y="550120"/>
            <a:ext cx="1385549" cy="7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8"/>
          <p:cNvSpPr txBox="1"/>
          <p:nvPr>
            <p:ph type="ctrTitle"/>
          </p:nvPr>
        </p:nvSpPr>
        <p:spPr>
          <a:xfrm>
            <a:off x="610425" y="1254600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На  соревнованиях  участники  могут: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Познакомиться  с  реальными  практическими  аспектами  ИБ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Найти  единомышленников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Классно  провести  время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8" name="Google Shape;208;p18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93" y="21882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93" y="26703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93" y="3152509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2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94" name="Google Shape;694;p7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125" y="1663600"/>
            <a:ext cx="6193349" cy="18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3"/>
          <p:cNvSpPr txBox="1"/>
          <p:nvPr>
            <p:ph type="ctrTitle"/>
          </p:nvPr>
        </p:nvSpPr>
        <p:spPr>
          <a:xfrm>
            <a:off x="3491700" y="2118450"/>
            <a:ext cx="21606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Идеи?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02" name="Google Shape;702;p7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4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IDOR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09" name="Google Shape;709;p7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075" y="1715225"/>
            <a:ext cx="6321449" cy="17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4"/>
          <p:cNvSpPr txBox="1"/>
          <p:nvPr>
            <p:ph type="ctrTitle"/>
          </p:nvPr>
        </p:nvSpPr>
        <p:spPr>
          <a:xfrm>
            <a:off x="1004250" y="54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latin typeface="Merriweather"/>
                <a:ea typeface="Merriweather"/>
                <a:cs typeface="Merriweather"/>
                <a:sym typeface="Merriweather"/>
              </a:rPr>
              <a:t>Insecure Direct Object Reference</a:t>
            </a:r>
            <a:endParaRPr b="1"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5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BURP!!!!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18" name="Google Shape;718;p7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813" y="1272450"/>
            <a:ext cx="7217983" cy="35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6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P.S. А как кодить?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26" name="Google Shape;726;p7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25" y="1246975"/>
            <a:ext cx="45243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700" y="2784950"/>
            <a:ext cx="4295000" cy="19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7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P.S. А как кодить?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35" name="Google Shape;735;p7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25" y="1246975"/>
            <a:ext cx="45243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700" y="2784950"/>
            <a:ext cx="4295000" cy="19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7"/>
          <p:cNvSpPr txBox="1"/>
          <p:nvPr>
            <p:ph type="ctrTitle"/>
          </p:nvPr>
        </p:nvSpPr>
        <p:spPr>
          <a:xfrm>
            <a:off x="354175" y="2990175"/>
            <a:ext cx="33114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Хранить ХЭШ от пароля!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9" name="Google Shape;739;p77"/>
          <p:cNvSpPr txBox="1"/>
          <p:nvPr>
            <p:ph type="ctrTitle"/>
          </p:nvPr>
        </p:nvSpPr>
        <p:spPr>
          <a:xfrm>
            <a:off x="4834750" y="1153675"/>
            <a:ext cx="40920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Хранить данные не в оперативной памяти!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40" name="Google Shape;740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8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Инструменты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46" name="Google Shape;746;p7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15543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8"/>
          <p:cNvSpPr txBox="1"/>
          <p:nvPr>
            <p:ph type="ctrTitle"/>
          </p:nvPr>
        </p:nvSpPr>
        <p:spPr>
          <a:xfrm>
            <a:off x="1552525" y="150075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BurpSuite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49" name="Google Shape;749;p7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19576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8"/>
          <p:cNvSpPr txBox="1"/>
          <p:nvPr>
            <p:ph type="ctrTitle"/>
          </p:nvPr>
        </p:nvSpPr>
        <p:spPr>
          <a:xfrm>
            <a:off x="1552525" y="19040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curl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51" name="Google Shape;751;p7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4145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8"/>
          <p:cNvSpPr txBox="1"/>
          <p:nvPr>
            <p:ph type="ctrTitle"/>
          </p:nvPr>
        </p:nvSpPr>
        <p:spPr>
          <a:xfrm>
            <a:off x="1533800" y="23073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Учитесь писать на питоне для автоматизации эксплойтов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53" name="Google Shape;753;p7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8714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8"/>
          <p:cNvSpPr txBox="1"/>
          <p:nvPr>
            <p:ph type="ctrTitle"/>
          </p:nvPr>
        </p:nvSpPr>
        <p:spPr>
          <a:xfrm>
            <a:off x="1533800" y="27642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SAST/DAST (nuclei, semgrep, …)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55" name="Google Shape;75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9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Как дальше развиваться</a:t>
            </a: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61" name="Google Shape;761;p7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15543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9"/>
          <p:cNvSpPr txBox="1"/>
          <p:nvPr>
            <p:ph type="ctrTitle"/>
          </p:nvPr>
        </p:nvSpPr>
        <p:spPr>
          <a:xfrm>
            <a:off x="1552525" y="150075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Академия BurpSuite - </a:t>
            </a: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PortSwigger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64" name="Google Shape;764;p7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19576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9"/>
          <p:cNvSpPr txBox="1"/>
          <p:nvPr>
            <p:ph type="ctrTitle"/>
          </p:nvPr>
        </p:nvSpPr>
        <p:spPr>
          <a:xfrm>
            <a:off x="1552525" y="190407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Мой </a:t>
            </a: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репозиторий </a:t>
            </a: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с заданиями для новичков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66" name="Google Shape;766;p7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4145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9"/>
          <p:cNvSpPr txBox="1"/>
          <p:nvPr>
            <p:ph type="ctrTitle"/>
          </p:nvPr>
        </p:nvSpPr>
        <p:spPr>
          <a:xfrm>
            <a:off x="1533800" y="23073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HackTheBox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68" name="Google Shape;768;p7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87145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9"/>
          <p:cNvSpPr txBox="1"/>
          <p:nvPr>
            <p:ph type="ctrTitle"/>
          </p:nvPr>
        </p:nvSpPr>
        <p:spPr>
          <a:xfrm>
            <a:off x="1533800" y="27642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7"/>
              </a:rPr>
              <a:t>TryHackMe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70" name="Google Shape;770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0"/>
          <p:cNvSpPr txBox="1"/>
          <p:nvPr>
            <p:ph type="ctrTitle"/>
          </p:nvPr>
        </p:nvSpPr>
        <p:spPr>
          <a:xfrm>
            <a:off x="385800" y="2118450"/>
            <a:ext cx="83724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FORENSICS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76" name="Google Shape;776;p8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6726">
            <a:off x="4440132" y="3295690"/>
            <a:ext cx="1339875" cy="13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367735">
            <a:off x="3362135" y="3281156"/>
            <a:ext cx="1285449" cy="133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1"/>
          <p:cNvSpPr txBox="1"/>
          <p:nvPr>
            <p:ph type="ctrTitle"/>
          </p:nvPr>
        </p:nvSpPr>
        <p:spPr>
          <a:xfrm>
            <a:off x="610425" y="24722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Merriweather"/>
                <a:ea typeface="Merriweather"/>
                <a:cs typeface="Merriweather"/>
                <a:sym typeface="Merriweather"/>
              </a:rPr>
              <a:t>Что может встретиться в задании?</a:t>
            </a:r>
            <a:endParaRPr b="1"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84" name="Google Shape;784;p8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215583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81"/>
          <p:cNvSpPr txBox="1"/>
          <p:nvPr>
            <p:ph type="ctrTitle"/>
          </p:nvPr>
        </p:nvSpPr>
        <p:spPr>
          <a:xfrm>
            <a:off x="610425" y="1217975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Дампы: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	Сетевые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Оперативной памяти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Прошивки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86" name="Google Shape;786;p8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26222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30886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>
            <p:ph type="ctrTitle"/>
          </p:nvPr>
        </p:nvSpPr>
        <p:spPr>
          <a:xfrm>
            <a:off x="489225" y="2118450"/>
            <a:ext cx="83724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Как же вкатиться в CTF?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8" name="Google Shape;218;p1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6726">
            <a:off x="4440132" y="3290315"/>
            <a:ext cx="1339875" cy="13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367735">
            <a:off x="3362135" y="3275781"/>
            <a:ext cx="1285449" cy="133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2"/>
          <p:cNvSpPr txBox="1"/>
          <p:nvPr>
            <p:ph type="ctrTitle"/>
          </p:nvPr>
        </p:nvSpPr>
        <p:spPr>
          <a:xfrm>
            <a:off x="610425" y="24722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Merriweather"/>
                <a:ea typeface="Merriweather"/>
                <a:cs typeface="Merriweather"/>
                <a:sym typeface="Merriweather"/>
              </a:rPr>
              <a:t>Кем работают форензики?</a:t>
            </a:r>
            <a:endParaRPr b="1"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5" name="Google Shape;795;p82"/>
          <p:cNvSpPr txBox="1"/>
          <p:nvPr>
            <p:ph type="ctrTitle"/>
          </p:nvPr>
        </p:nvSpPr>
        <p:spPr>
          <a:xfrm>
            <a:off x="925575" y="1075325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Работают в компаниях, которые расследуют инциденты ИБ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Часто реверсят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96" name="Google Shape;796;p8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8" y="19877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8" y="24698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3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900">
                <a:latin typeface="Merriweather"/>
                <a:ea typeface="Merriweather"/>
                <a:cs typeface="Merriweather"/>
                <a:sym typeface="Merriweather"/>
              </a:rPr>
              <a:t>Как работает интернет?</a:t>
            </a:r>
            <a:endParaRPr b="1" sz="3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04" name="Google Shape;804;p8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700" y="1295825"/>
            <a:ext cx="6470201" cy="339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4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900">
                <a:latin typeface="Merriweather"/>
                <a:ea typeface="Merriweather"/>
                <a:cs typeface="Merriweather"/>
                <a:sym typeface="Merriweather"/>
              </a:rPr>
              <a:t>Как работает интернет?</a:t>
            </a:r>
            <a:endParaRPr b="1" sz="3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12" name="Google Shape;812;p8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3138" y="1350750"/>
            <a:ext cx="4657713" cy="31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5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900">
                <a:latin typeface="Merriweather"/>
                <a:ea typeface="Merriweather"/>
                <a:cs typeface="Merriweather"/>
                <a:sym typeface="Merriweather"/>
              </a:rPr>
              <a:t>TCP</a:t>
            </a:r>
            <a:endParaRPr b="1" sz="3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20" name="Google Shape;820;p8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7236" y="1246975"/>
            <a:ext cx="4729525" cy="31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6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900">
                <a:latin typeface="Merriweather"/>
                <a:ea typeface="Merriweather"/>
                <a:cs typeface="Merriweather"/>
                <a:sym typeface="Merriweather"/>
              </a:rPr>
              <a:t>TCP/IP protocols</a:t>
            </a:r>
            <a:endParaRPr b="1" sz="3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28" name="Google Shape;828;p8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5063" y="1246975"/>
            <a:ext cx="433387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7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Wireshark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36" name="Google Shape;836;p8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9047" y="1193150"/>
            <a:ext cx="2845900" cy="27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8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900">
                <a:latin typeface="Merriweather"/>
                <a:ea typeface="Merriweather"/>
                <a:cs typeface="Merriweather"/>
                <a:sym typeface="Merriweather"/>
              </a:rPr>
              <a:t>Сессия TCP</a:t>
            </a:r>
            <a:endParaRPr b="1" sz="3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44" name="Google Shape;844;p8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7338" y="1246975"/>
            <a:ext cx="5269331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9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900">
                <a:latin typeface="Merriweather"/>
                <a:ea typeface="Merriweather"/>
                <a:cs typeface="Merriweather"/>
                <a:sym typeface="Merriweather"/>
              </a:rPr>
              <a:t>Сессия </a:t>
            </a:r>
            <a:r>
              <a:rPr b="1" lang="ru" sz="3900">
                <a:latin typeface="Merriweather"/>
                <a:ea typeface="Merriweather"/>
                <a:cs typeface="Merriweather"/>
                <a:sym typeface="Merriweather"/>
              </a:rPr>
              <a:t>TCP</a:t>
            </a:r>
            <a:endParaRPr b="1" sz="3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52" name="Google Shape;852;p8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67713"/>
            <a:ext cx="8839200" cy="140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0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Фильтры wireshark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60" name="Google Shape;860;p9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325" y="1185925"/>
            <a:ext cx="7799349" cy="11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5125" y="2433950"/>
            <a:ext cx="5473738" cy="24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Задание 1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69" name="Google Shape;869;p9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4400" y="1246975"/>
            <a:ext cx="4832801" cy="3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type="ctrTitle"/>
          </p:nvPr>
        </p:nvSpPr>
        <p:spPr>
          <a:xfrm>
            <a:off x="610425" y="492475"/>
            <a:ext cx="84258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Категории CTF-заданий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6" name="Google Shape;226;p20"/>
          <p:cNvSpPr txBox="1"/>
          <p:nvPr>
            <p:ph type="ctrTitle"/>
          </p:nvPr>
        </p:nvSpPr>
        <p:spPr>
          <a:xfrm>
            <a:off x="610425" y="1254600"/>
            <a:ext cx="26199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CRYPTO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WEB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FORENSICS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7" name="Google Shape;227;p2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93" y="21882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93" y="26703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93" y="170608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>
            <p:ph type="ctrTitle"/>
          </p:nvPr>
        </p:nvSpPr>
        <p:spPr>
          <a:xfrm>
            <a:off x="3695225" y="1254600"/>
            <a:ext cx="26199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PWN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REVERSE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ETC…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1" name="Google Shape;231;p2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93" y="21882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93" y="26703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93" y="170608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2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Port enumeration (SYN)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77" name="Google Shape;877;p9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986" y="1306700"/>
            <a:ext cx="7214026" cy="282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93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Открытые сессии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85" name="Google Shape;885;p9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75" y="1283375"/>
            <a:ext cx="7820642" cy="28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4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Открытые сессии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93" name="Google Shape;893;p9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75" y="2103400"/>
            <a:ext cx="8590650" cy="9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5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Открытые сессии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01" name="Google Shape;901;p9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25" y="1399375"/>
            <a:ext cx="8646740" cy="2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6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HTTP-запросы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09" name="Google Shape;909;p9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538" y="1431300"/>
            <a:ext cx="8582927" cy="22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7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HTTP-запросы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17" name="Google Shape;917;p9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25" y="1399375"/>
            <a:ext cx="8646740" cy="2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8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HTTP-запросы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25" name="Google Shape;925;p9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863" y="1325747"/>
            <a:ext cx="8218275" cy="130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000" y="2786349"/>
            <a:ext cx="7779990" cy="1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9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Статус ответа - 200 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34" name="Google Shape;934;p9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50" y="1381050"/>
            <a:ext cx="8137100" cy="27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00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Решаем задание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42" name="Google Shape;942;p10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925" y="1519225"/>
            <a:ext cx="32861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1"/>
          <p:cNvSpPr txBox="1"/>
          <p:nvPr>
            <p:ph type="ctrTitle"/>
          </p:nvPr>
        </p:nvSpPr>
        <p:spPr>
          <a:xfrm>
            <a:off x="966650" y="34037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Как еще решить?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50" name="Google Shape;950;p10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450" y="2095773"/>
            <a:ext cx="5727200" cy="9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725" y="1246975"/>
            <a:ext cx="2850200" cy="32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type="ctrTitle"/>
          </p:nvPr>
        </p:nvSpPr>
        <p:spPr>
          <a:xfrm>
            <a:off x="610425" y="49247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План по категориям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" name="Google Shape;241;p21"/>
          <p:cNvSpPr txBox="1"/>
          <p:nvPr>
            <p:ph type="ctrTitle"/>
          </p:nvPr>
        </p:nvSpPr>
        <p:spPr>
          <a:xfrm>
            <a:off x="610425" y="1254600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Немного вводной информации по категории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Как категория пригодится в реальной жизни?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Вместе решаем задания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Как дальше развиваться?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2" name="Google Shape;242;p2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93" y="21882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93" y="26703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93" y="16686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93" y="315252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2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Инструменты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59" name="Google Shape;959;p10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0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19936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02"/>
          <p:cNvSpPr txBox="1"/>
          <p:nvPr>
            <p:ph type="ctrTitle"/>
          </p:nvPr>
        </p:nvSpPr>
        <p:spPr>
          <a:xfrm>
            <a:off x="1552525" y="1940000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Wireshark - сеть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62" name="Google Shape;962;p10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3969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2"/>
          <p:cNvSpPr txBox="1"/>
          <p:nvPr>
            <p:ph type="ctrTitle"/>
          </p:nvPr>
        </p:nvSpPr>
        <p:spPr>
          <a:xfrm>
            <a:off x="1552525" y="234332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Binwalk - произвольные данные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64" name="Google Shape;964;p102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93" y="28538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02"/>
          <p:cNvSpPr txBox="1"/>
          <p:nvPr>
            <p:ph type="ctrTitle"/>
          </p:nvPr>
        </p:nvSpPr>
        <p:spPr>
          <a:xfrm>
            <a:off x="1533800" y="274660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Volatility - дампы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66" name="Google Shape;966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3"/>
          <p:cNvSpPr txBox="1"/>
          <p:nvPr>
            <p:ph type="ctrTitle"/>
          </p:nvPr>
        </p:nvSpPr>
        <p:spPr>
          <a:xfrm>
            <a:off x="956775" y="1775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latin typeface="Merriweather"/>
                <a:ea typeface="Merriweather"/>
                <a:cs typeface="Merriweather"/>
                <a:sym typeface="Merriweather"/>
              </a:rPr>
              <a:t>Как дальше развиваться?</a:t>
            </a:r>
            <a:endParaRPr b="1"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72" name="Google Shape;972;p10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0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31" y="19488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3"/>
          <p:cNvSpPr txBox="1"/>
          <p:nvPr>
            <p:ph type="ctrTitle"/>
          </p:nvPr>
        </p:nvSpPr>
        <p:spPr>
          <a:xfrm>
            <a:off x="1543163" y="1895225"/>
            <a:ext cx="63861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Курс по сетям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75" name="Google Shape;975;p10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31" y="2405709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03"/>
          <p:cNvSpPr txBox="1"/>
          <p:nvPr>
            <p:ph type="ctrTitle"/>
          </p:nvPr>
        </p:nvSpPr>
        <p:spPr>
          <a:xfrm>
            <a:off x="1543163" y="23344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SPBCTF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77" name="Google Shape;977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03"/>
          <p:cNvSpPr txBox="1"/>
          <p:nvPr>
            <p:ph type="ctrTitle"/>
          </p:nvPr>
        </p:nvSpPr>
        <p:spPr>
          <a:xfrm>
            <a:off x="1543163" y="2791350"/>
            <a:ext cx="6503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7"/>
              </a:rPr>
              <a:t>Статейка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79" name="Google Shape;979;p10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31" y="2862609"/>
            <a:ext cx="349694" cy="349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04"/>
          <p:cNvSpPr txBox="1"/>
          <p:nvPr>
            <p:ph type="ctrTitle"/>
          </p:nvPr>
        </p:nvSpPr>
        <p:spPr>
          <a:xfrm>
            <a:off x="385800" y="2118450"/>
            <a:ext cx="83724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erriweather"/>
                <a:ea typeface="Merriweather"/>
                <a:cs typeface="Merriweather"/>
                <a:sym typeface="Merriweather"/>
              </a:rPr>
              <a:t>REVERSE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85" name="Google Shape;985;p10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6726">
            <a:off x="4440132" y="3295690"/>
            <a:ext cx="1339875" cy="13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4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367735">
            <a:off x="3362135" y="3281156"/>
            <a:ext cx="1285449" cy="133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5"/>
          <p:cNvSpPr txBox="1"/>
          <p:nvPr>
            <p:ph type="ctrTitle"/>
          </p:nvPr>
        </p:nvSpPr>
        <p:spPr>
          <a:xfrm>
            <a:off x="610425" y="24722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Merriweather"/>
                <a:ea typeface="Merriweather"/>
                <a:cs typeface="Merriweather"/>
                <a:sym typeface="Merriweather"/>
              </a:rPr>
              <a:t>Что может встретиться в задании?</a:t>
            </a:r>
            <a:endParaRPr b="1"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93" name="Google Shape;993;p10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2155834"/>
            <a:ext cx="349694" cy="349694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05"/>
          <p:cNvSpPr txBox="1"/>
          <p:nvPr>
            <p:ph type="ctrTitle"/>
          </p:nvPr>
        </p:nvSpPr>
        <p:spPr>
          <a:xfrm>
            <a:off x="610425" y="1217975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Дампы: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	Сетевые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Оперативной памяти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Прошивки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95" name="Google Shape;995;p10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2622247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0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43" y="30886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05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6"/>
          <p:cNvSpPr txBox="1"/>
          <p:nvPr>
            <p:ph type="ctrTitle"/>
          </p:nvPr>
        </p:nvSpPr>
        <p:spPr>
          <a:xfrm>
            <a:off x="610425" y="247225"/>
            <a:ext cx="68205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Merriweather"/>
                <a:ea typeface="Merriweather"/>
                <a:cs typeface="Merriweather"/>
                <a:sym typeface="Merriweather"/>
              </a:rPr>
              <a:t>Кем работают реверсеры?</a:t>
            </a:r>
            <a:endParaRPr b="1"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04" name="Google Shape;1004;p106"/>
          <p:cNvSpPr txBox="1"/>
          <p:nvPr>
            <p:ph type="ctrTitle"/>
          </p:nvPr>
        </p:nvSpPr>
        <p:spPr>
          <a:xfrm>
            <a:off x="925575" y="1075325"/>
            <a:ext cx="8130000" cy="25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Занимаются фазингом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erriweather"/>
                <a:ea typeface="Merriweather"/>
                <a:cs typeface="Merriweather"/>
                <a:sym typeface="Merriweather"/>
              </a:rPr>
              <a:t>	Ковыряют железками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05" name="Google Shape;1005;p10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8" y="1987734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06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8" y="2469872"/>
            <a:ext cx="349694" cy="3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Как выполняются программы?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13" name="Google Shape;1013;p107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4538" y="1094325"/>
            <a:ext cx="22002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411" y="2994125"/>
            <a:ext cx="7215174" cy="15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8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Как выполняются программы?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2" name="Google Shape;1022;p108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950" y="1709375"/>
            <a:ext cx="3086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525" y="3053750"/>
            <a:ext cx="75342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9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Как выполняются программы?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31" name="Google Shape;1031;p109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810" y="1457338"/>
            <a:ext cx="5400376" cy="22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0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latin typeface="Merriweather"/>
                <a:ea typeface="Merriweather"/>
                <a:cs typeface="Merriweather"/>
                <a:sym typeface="Merriweather"/>
              </a:rPr>
              <a:t>Что происходит когда мы пишем sleep 100</a:t>
            </a:r>
            <a:r>
              <a:rPr b="1" lang="ru" sz="2300"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b="1"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39" name="Google Shape;1039;p11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813" y="2053000"/>
            <a:ext cx="7594375" cy="10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1"/>
          <p:cNvSpPr txBox="1"/>
          <p:nvPr>
            <p:ph type="ctrTitle"/>
          </p:nvPr>
        </p:nvSpPr>
        <p:spPr>
          <a:xfrm>
            <a:off x="960525" y="187725"/>
            <a:ext cx="74883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Как получить бинарник</a:t>
            </a:r>
            <a:r>
              <a:rPr b="1" lang="ru" sz="3100"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b="1"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47" name="Google Shape;1047;p111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75" y="4432250"/>
            <a:ext cx="431925" cy="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9875" y="0"/>
            <a:ext cx="5841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6300" y="1347788"/>
            <a:ext cx="42767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